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9" r:id="rId4"/>
    <p:sldId id="278" r:id="rId5"/>
    <p:sldId id="279" r:id="rId6"/>
    <p:sldId id="304" r:id="rId7"/>
    <p:sldId id="306" r:id="rId8"/>
    <p:sldId id="313" r:id="rId9"/>
    <p:sldId id="305" r:id="rId10"/>
    <p:sldId id="300" r:id="rId11"/>
    <p:sldId id="307" r:id="rId12"/>
    <p:sldId id="314" r:id="rId13"/>
    <p:sldId id="315" r:id="rId14"/>
    <p:sldId id="258" r:id="rId15"/>
    <p:sldId id="301" r:id="rId16"/>
    <p:sldId id="288" r:id="rId17"/>
    <p:sldId id="287" r:id="rId18"/>
    <p:sldId id="289" r:id="rId19"/>
    <p:sldId id="290" r:id="rId20"/>
    <p:sldId id="292" r:id="rId21"/>
    <p:sldId id="309" r:id="rId22"/>
    <p:sldId id="311" r:id="rId23"/>
    <p:sldId id="294" r:id="rId24"/>
    <p:sldId id="310" r:id="rId25"/>
    <p:sldId id="312" r:id="rId26"/>
    <p:sldId id="302" r:id="rId27"/>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67" d="100"/>
          <a:sy n="67" d="100"/>
        </p:scale>
        <p:origin x="1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F825B3-AF71-4392-8A2B-BD5567CAFB0C}" type="datetimeFigureOut">
              <a:rPr lang="en-US" smtClean="0"/>
              <a:t>10/24/2017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75E22C-53A9-40C9-849D-D1207A5773B9}" type="slidenum">
              <a:rPr lang="en-US" smtClean="0"/>
              <a:t>‹#›</a:t>
            </a:fld>
            <a:endParaRPr lang="en-US" dirty="0"/>
          </a:p>
        </p:txBody>
      </p:sp>
    </p:spTree>
    <p:extLst>
      <p:ext uri="{BB962C8B-B14F-4D97-AF65-F5344CB8AC3E}">
        <p14:creationId xmlns:p14="http://schemas.microsoft.com/office/powerpoint/2010/main" val="1154858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825B3-AF71-4392-8A2B-BD5567CAFB0C}" type="datetimeFigureOut">
              <a:rPr lang="en-US" smtClean="0"/>
              <a:t>10/24/2017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75E22C-53A9-40C9-849D-D1207A5773B9}" type="slidenum">
              <a:rPr lang="en-US" smtClean="0"/>
              <a:t>‹#›</a:t>
            </a:fld>
            <a:endParaRPr lang="en-US" dirty="0"/>
          </a:p>
        </p:txBody>
      </p:sp>
    </p:spTree>
    <p:extLst>
      <p:ext uri="{BB962C8B-B14F-4D97-AF65-F5344CB8AC3E}">
        <p14:creationId xmlns:p14="http://schemas.microsoft.com/office/powerpoint/2010/main" val="1026708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825B3-AF71-4392-8A2B-BD5567CAFB0C}" type="datetimeFigureOut">
              <a:rPr lang="en-US" smtClean="0"/>
              <a:t>10/24/2017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75E22C-53A9-40C9-849D-D1207A5773B9}" type="slidenum">
              <a:rPr lang="en-US" smtClean="0"/>
              <a:t>‹#›</a:t>
            </a:fld>
            <a:endParaRPr lang="en-US" dirty="0"/>
          </a:p>
        </p:txBody>
      </p:sp>
    </p:spTree>
    <p:extLst>
      <p:ext uri="{BB962C8B-B14F-4D97-AF65-F5344CB8AC3E}">
        <p14:creationId xmlns:p14="http://schemas.microsoft.com/office/powerpoint/2010/main" val="1125109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F825B3-AF71-4392-8A2B-BD5567CAFB0C}" type="datetimeFigureOut">
              <a:rPr lang="en-US" smtClean="0"/>
              <a:t>10/24/2017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75E22C-53A9-40C9-849D-D1207A5773B9}" type="slidenum">
              <a:rPr lang="en-US" smtClean="0"/>
              <a:t>‹#›</a:t>
            </a:fld>
            <a:endParaRPr lang="en-US" dirty="0"/>
          </a:p>
        </p:txBody>
      </p:sp>
    </p:spTree>
    <p:extLst>
      <p:ext uri="{BB962C8B-B14F-4D97-AF65-F5344CB8AC3E}">
        <p14:creationId xmlns:p14="http://schemas.microsoft.com/office/powerpoint/2010/main" val="275998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F825B3-AF71-4392-8A2B-BD5567CAFB0C}" type="datetimeFigureOut">
              <a:rPr lang="en-US" smtClean="0"/>
              <a:t>10/24/2017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75E22C-53A9-40C9-849D-D1207A5773B9}" type="slidenum">
              <a:rPr lang="en-US" smtClean="0"/>
              <a:t>‹#›</a:t>
            </a:fld>
            <a:endParaRPr lang="en-US" dirty="0"/>
          </a:p>
        </p:txBody>
      </p:sp>
    </p:spTree>
    <p:extLst>
      <p:ext uri="{BB962C8B-B14F-4D97-AF65-F5344CB8AC3E}">
        <p14:creationId xmlns:p14="http://schemas.microsoft.com/office/powerpoint/2010/main" val="974091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F825B3-AF71-4392-8A2B-BD5567CAFB0C}" type="datetimeFigureOut">
              <a:rPr lang="en-US" smtClean="0"/>
              <a:t>10/24/2017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75E22C-53A9-40C9-849D-D1207A5773B9}" type="slidenum">
              <a:rPr lang="en-US" smtClean="0"/>
              <a:t>‹#›</a:t>
            </a:fld>
            <a:endParaRPr lang="en-US" dirty="0"/>
          </a:p>
        </p:txBody>
      </p:sp>
    </p:spTree>
    <p:extLst>
      <p:ext uri="{BB962C8B-B14F-4D97-AF65-F5344CB8AC3E}">
        <p14:creationId xmlns:p14="http://schemas.microsoft.com/office/powerpoint/2010/main" val="1455958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F825B3-AF71-4392-8A2B-BD5567CAFB0C}" type="datetimeFigureOut">
              <a:rPr lang="en-US" smtClean="0"/>
              <a:t>10/24/2017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75E22C-53A9-40C9-849D-D1207A5773B9}" type="slidenum">
              <a:rPr lang="en-US" smtClean="0"/>
              <a:t>‹#›</a:t>
            </a:fld>
            <a:endParaRPr lang="en-US" dirty="0"/>
          </a:p>
        </p:txBody>
      </p:sp>
    </p:spTree>
    <p:extLst>
      <p:ext uri="{BB962C8B-B14F-4D97-AF65-F5344CB8AC3E}">
        <p14:creationId xmlns:p14="http://schemas.microsoft.com/office/powerpoint/2010/main" val="3595383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F825B3-AF71-4392-8A2B-BD5567CAFB0C}" type="datetimeFigureOut">
              <a:rPr lang="en-US" smtClean="0"/>
              <a:t>10/24/2017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75E22C-53A9-40C9-849D-D1207A5773B9}" type="slidenum">
              <a:rPr lang="en-US" smtClean="0"/>
              <a:t>‹#›</a:t>
            </a:fld>
            <a:endParaRPr lang="en-US" dirty="0"/>
          </a:p>
        </p:txBody>
      </p:sp>
    </p:spTree>
    <p:extLst>
      <p:ext uri="{BB962C8B-B14F-4D97-AF65-F5344CB8AC3E}">
        <p14:creationId xmlns:p14="http://schemas.microsoft.com/office/powerpoint/2010/main" val="3247702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F825B3-AF71-4392-8A2B-BD5567CAFB0C}" type="datetimeFigureOut">
              <a:rPr lang="en-US" smtClean="0"/>
              <a:t>10/24/2017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75E22C-53A9-40C9-849D-D1207A5773B9}" type="slidenum">
              <a:rPr lang="en-US" smtClean="0"/>
              <a:t>‹#›</a:t>
            </a:fld>
            <a:endParaRPr lang="en-US" dirty="0"/>
          </a:p>
        </p:txBody>
      </p:sp>
    </p:spTree>
    <p:extLst>
      <p:ext uri="{BB962C8B-B14F-4D97-AF65-F5344CB8AC3E}">
        <p14:creationId xmlns:p14="http://schemas.microsoft.com/office/powerpoint/2010/main" val="3132596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F825B3-AF71-4392-8A2B-BD5567CAFB0C}" type="datetimeFigureOut">
              <a:rPr lang="en-US" smtClean="0"/>
              <a:t>10/24/2017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75E22C-53A9-40C9-849D-D1207A5773B9}" type="slidenum">
              <a:rPr lang="en-US" smtClean="0"/>
              <a:t>‹#›</a:t>
            </a:fld>
            <a:endParaRPr lang="en-US" dirty="0"/>
          </a:p>
        </p:txBody>
      </p:sp>
    </p:spTree>
    <p:extLst>
      <p:ext uri="{BB962C8B-B14F-4D97-AF65-F5344CB8AC3E}">
        <p14:creationId xmlns:p14="http://schemas.microsoft.com/office/powerpoint/2010/main" val="1477519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F825B3-AF71-4392-8A2B-BD5567CAFB0C}" type="datetimeFigureOut">
              <a:rPr lang="en-US" smtClean="0"/>
              <a:t>10/24/2017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75E22C-53A9-40C9-849D-D1207A5773B9}" type="slidenum">
              <a:rPr lang="en-US" smtClean="0"/>
              <a:t>‹#›</a:t>
            </a:fld>
            <a:endParaRPr lang="en-US" dirty="0"/>
          </a:p>
        </p:txBody>
      </p:sp>
    </p:spTree>
    <p:extLst>
      <p:ext uri="{BB962C8B-B14F-4D97-AF65-F5344CB8AC3E}">
        <p14:creationId xmlns:p14="http://schemas.microsoft.com/office/powerpoint/2010/main" val="3592138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F825B3-AF71-4392-8A2B-BD5567CAFB0C}" type="datetimeFigureOut">
              <a:rPr lang="en-US" smtClean="0"/>
              <a:t>10/24/2017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5E22C-53A9-40C9-849D-D1207A5773B9}" type="slidenum">
              <a:rPr lang="en-US" smtClean="0"/>
              <a:t>‹#›</a:t>
            </a:fld>
            <a:endParaRPr lang="en-US" dirty="0"/>
          </a:p>
        </p:txBody>
      </p:sp>
    </p:spTree>
    <p:extLst>
      <p:ext uri="{BB962C8B-B14F-4D97-AF65-F5344CB8AC3E}">
        <p14:creationId xmlns:p14="http://schemas.microsoft.com/office/powerpoint/2010/main" val="1924893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03210" y="104932"/>
            <a:ext cx="7255440" cy="1559695"/>
          </a:xfrm>
        </p:spPr>
        <p:txBody>
          <a:bodyPr>
            <a:noAutofit/>
          </a:bodyPr>
          <a:lstStyle/>
          <a:p>
            <a:pPr lvl="0"/>
            <a:r>
              <a:rPr lang="en-US" sz="3600" b="1" dirty="0"/>
              <a:t>The History of Immigration and Citizenship in the </a:t>
            </a:r>
            <a:r>
              <a:rPr lang="en-US" sz="3600" b="1" dirty="0" smtClean="0"/>
              <a:t>United S</a:t>
            </a:r>
            <a:r>
              <a:rPr lang="en-US" sz="3600" b="1" dirty="0" smtClean="0"/>
              <a:t>tates</a:t>
            </a:r>
            <a:r>
              <a:rPr lang="en-US" sz="3600" b="1" dirty="0" smtClean="0"/>
              <a:t>: </a:t>
            </a:r>
            <a:br>
              <a:rPr lang="en-US" sz="3600" b="1" dirty="0" smtClean="0"/>
            </a:br>
            <a:r>
              <a:rPr lang="en-US" sz="3600" b="1" dirty="0" smtClean="0"/>
              <a:t>Open Border Era</a:t>
            </a:r>
            <a:endParaRPr lang="en-US" sz="3600" b="1" dirty="0"/>
          </a:p>
        </p:txBody>
      </p:sp>
      <p:sp>
        <p:nvSpPr>
          <p:cNvPr id="3" name="Subtitle 2"/>
          <p:cNvSpPr>
            <a:spLocks noGrp="1"/>
          </p:cNvSpPr>
          <p:nvPr>
            <p:ph type="subTitle" idx="1"/>
          </p:nvPr>
        </p:nvSpPr>
        <p:spPr>
          <a:xfrm>
            <a:off x="8173642" y="5386389"/>
            <a:ext cx="3885008" cy="1319370"/>
          </a:xfrm>
        </p:spPr>
        <p:txBody>
          <a:bodyPr>
            <a:normAutofit fontScale="55000" lnSpcReduction="20000"/>
          </a:bodyPr>
          <a:lstStyle/>
          <a:p>
            <a:r>
              <a:rPr lang="en-US" dirty="0" smtClean="0"/>
              <a:t>Artemus Ward</a:t>
            </a:r>
          </a:p>
          <a:p>
            <a:r>
              <a:rPr lang="en-US" dirty="0" smtClean="0"/>
              <a:t>Dept. of Political Science</a:t>
            </a:r>
          </a:p>
          <a:p>
            <a:r>
              <a:rPr lang="en-US" dirty="0" smtClean="0"/>
              <a:t>Northern Illinois University</a:t>
            </a:r>
          </a:p>
          <a:p>
            <a:r>
              <a:rPr lang="en-US" dirty="0" smtClean="0"/>
              <a:t>aeward@niu.edu</a:t>
            </a:r>
          </a:p>
          <a:p>
            <a:r>
              <a:rPr lang="en-US" dirty="0" smtClean="0"/>
              <a:t>Bill of Rights Institute</a:t>
            </a:r>
          </a:p>
        </p:txBody>
      </p:sp>
      <p:pic>
        <p:nvPicPr>
          <p:cNvPr id="7" name="Picture 6"/>
          <p:cNvPicPr>
            <a:picLocks noChangeAspect="1"/>
          </p:cNvPicPr>
          <p:nvPr/>
        </p:nvPicPr>
        <p:blipFill rotWithShape="1">
          <a:blip r:embed="rId2"/>
          <a:srcRect l="15493" t="4000" r="1320" b="3600"/>
          <a:stretch/>
        </p:blipFill>
        <p:spPr>
          <a:xfrm>
            <a:off x="159543" y="104932"/>
            <a:ext cx="4500563" cy="6600826"/>
          </a:xfrm>
          <a:prstGeom prst="rect">
            <a:avLst/>
          </a:prstGeom>
        </p:spPr>
      </p:pic>
      <p:pic>
        <p:nvPicPr>
          <p:cNvPr id="9" name="Picture 8"/>
          <p:cNvPicPr>
            <a:picLocks noChangeAspect="1"/>
          </p:cNvPicPr>
          <p:nvPr/>
        </p:nvPicPr>
        <p:blipFill>
          <a:blip r:embed="rId3"/>
          <a:stretch>
            <a:fillRect/>
          </a:stretch>
        </p:blipFill>
        <p:spPr>
          <a:xfrm>
            <a:off x="4803210" y="1664627"/>
            <a:ext cx="3328165" cy="3481436"/>
          </a:xfrm>
          <a:prstGeom prst="rect">
            <a:avLst/>
          </a:prstGeom>
        </p:spPr>
      </p:pic>
      <p:pic>
        <p:nvPicPr>
          <p:cNvPr id="10" name="Picture 9"/>
          <p:cNvPicPr>
            <a:picLocks noChangeAspect="1"/>
          </p:cNvPicPr>
          <p:nvPr/>
        </p:nvPicPr>
        <p:blipFill rotWithShape="1">
          <a:blip r:embed="rId4"/>
          <a:srcRect l="14629" r="23516"/>
          <a:stretch/>
        </p:blipFill>
        <p:spPr>
          <a:xfrm>
            <a:off x="8259097" y="1900238"/>
            <a:ext cx="3699996" cy="3364706"/>
          </a:xfrm>
          <a:prstGeom prst="rect">
            <a:avLst/>
          </a:prstGeom>
        </p:spPr>
      </p:pic>
      <p:pic>
        <p:nvPicPr>
          <p:cNvPr id="11" name="Picture 10"/>
          <p:cNvPicPr>
            <a:picLocks noChangeAspect="1"/>
          </p:cNvPicPr>
          <p:nvPr/>
        </p:nvPicPr>
        <p:blipFill rotWithShape="1">
          <a:blip r:embed="rId5"/>
          <a:srcRect l="6802" t="14441" r="6163" b="14611"/>
          <a:stretch/>
        </p:blipFill>
        <p:spPr>
          <a:xfrm>
            <a:off x="4188621" y="4900864"/>
            <a:ext cx="3900488" cy="1657350"/>
          </a:xfrm>
          <a:prstGeom prst="rect">
            <a:avLst/>
          </a:prstGeom>
        </p:spPr>
      </p:pic>
    </p:spTree>
    <p:extLst>
      <p:ext uri="{BB962C8B-B14F-4D97-AF65-F5344CB8AC3E}">
        <p14:creationId xmlns:p14="http://schemas.microsoft.com/office/powerpoint/2010/main" val="3907715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388" y="136525"/>
            <a:ext cx="10515600" cy="920750"/>
          </a:xfrm>
        </p:spPr>
        <p:txBody>
          <a:bodyPr>
            <a:normAutofit/>
          </a:bodyPr>
          <a:lstStyle/>
          <a:p>
            <a:pPr algn="ctr"/>
            <a:r>
              <a:rPr lang="en-US" sz="4800" b="1" dirty="0" smtClean="0"/>
              <a:t>Naturalization Act (1790)</a:t>
            </a:r>
            <a:endParaRPr lang="en-US" sz="4800" b="1" dirty="0"/>
          </a:p>
        </p:txBody>
      </p:sp>
      <p:sp>
        <p:nvSpPr>
          <p:cNvPr id="3" name="Content Placeholder 2"/>
          <p:cNvSpPr>
            <a:spLocks noGrp="1"/>
          </p:cNvSpPr>
          <p:nvPr>
            <p:ph idx="1"/>
          </p:nvPr>
        </p:nvSpPr>
        <p:spPr>
          <a:xfrm>
            <a:off x="128588" y="1171575"/>
            <a:ext cx="11887200" cy="5572124"/>
          </a:xfrm>
        </p:spPr>
        <p:txBody>
          <a:bodyPr>
            <a:normAutofit fontScale="77500" lnSpcReduction="20000"/>
          </a:bodyPr>
          <a:lstStyle/>
          <a:p>
            <a:r>
              <a:rPr lang="en-US" dirty="0" smtClean="0"/>
              <a:t>Article </a:t>
            </a:r>
            <a:r>
              <a:rPr lang="en-US" dirty="0"/>
              <a:t>1, Section 8 of the U.S. Constitution empowers the Congress to “Establish a Uniform Rule of Naturalization.” </a:t>
            </a:r>
            <a:endParaRPr lang="en-US" dirty="0" smtClean="0"/>
          </a:p>
          <a:p>
            <a:r>
              <a:rPr lang="en-US" dirty="0" smtClean="0"/>
              <a:t>Based on this authority, Congress acted immediately to pass the </a:t>
            </a:r>
            <a:r>
              <a:rPr lang="en-US" dirty="0"/>
              <a:t>first statute in the </a:t>
            </a:r>
            <a:r>
              <a:rPr lang="en-US" dirty="0" smtClean="0"/>
              <a:t>U.S. </a:t>
            </a:r>
            <a:r>
              <a:rPr lang="en-US" dirty="0"/>
              <a:t>to codify </a:t>
            </a:r>
            <a:r>
              <a:rPr lang="en-US" b="1" dirty="0"/>
              <a:t>naturalization law</a:t>
            </a:r>
            <a:r>
              <a:rPr lang="en-US" dirty="0"/>
              <a:t>. </a:t>
            </a:r>
            <a:endParaRPr lang="en-US" dirty="0" smtClean="0"/>
          </a:p>
          <a:p>
            <a:r>
              <a:rPr lang="en-US" dirty="0" smtClean="0"/>
              <a:t>Alternately </a:t>
            </a:r>
            <a:r>
              <a:rPr lang="en-US" dirty="0"/>
              <a:t>known as the Nationality Act, </a:t>
            </a:r>
            <a:r>
              <a:rPr lang="en-US" dirty="0" smtClean="0"/>
              <a:t>the Naturalization </a:t>
            </a:r>
            <a:r>
              <a:rPr lang="en-US" dirty="0"/>
              <a:t>Act of 1790 restricted citizenship to </a:t>
            </a:r>
            <a:r>
              <a:rPr lang="en-US" dirty="0" smtClean="0"/>
              <a:t>“any </a:t>
            </a:r>
            <a:r>
              <a:rPr lang="en-US" dirty="0"/>
              <a:t>alien, being a free white </a:t>
            </a:r>
            <a:r>
              <a:rPr lang="en-US" dirty="0" smtClean="0"/>
              <a:t>person” of “good character” </a:t>
            </a:r>
            <a:r>
              <a:rPr lang="en-US" dirty="0"/>
              <a:t>who had been in the U.S. for two years. </a:t>
            </a:r>
            <a:endParaRPr lang="en-US" dirty="0" smtClean="0"/>
          </a:p>
          <a:p>
            <a:r>
              <a:rPr lang="en-US" dirty="0"/>
              <a:t>It </a:t>
            </a:r>
            <a:r>
              <a:rPr lang="en-US" dirty="0" smtClean="0"/>
              <a:t>excluded </a:t>
            </a:r>
            <a:r>
              <a:rPr lang="en-US" dirty="0"/>
              <a:t>American Indians, indentured servants, slaves, free blacks and later Asians although free blacks were allowed citizenship at the state level in certain states. </a:t>
            </a:r>
            <a:endParaRPr lang="en-US" dirty="0" smtClean="0"/>
          </a:p>
          <a:p>
            <a:r>
              <a:rPr lang="en-US" dirty="0" smtClean="0"/>
              <a:t>It </a:t>
            </a:r>
            <a:r>
              <a:rPr lang="en-US" dirty="0"/>
              <a:t>also provided for citizenship for </a:t>
            </a:r>
            <a:r>
              <a:rPr lang="en-US" i="1" dirty="0" smtClean="0"/>
              <a:t>certain</a:t>
            </a:r>
            <a:r>
              <a:rPr lang="en-US" dirty="0" smtClean="0"/>
              <a:t> </a:t>
            </a:r>
            <a:r>
              <a:rPr lang="en-US" dirty="0"/>
              <a:t>children of U.S. citizens born </a:t>
            </a:r>
            <a:r>
              <a:rPr lang="en-US" dirty="0" smtClean="0"/>
              <a:t>abroad:</a:t>
            </a:r>
          </a:p>
          <a:p>
            <a:r>
              <a:rPr lang="en-US" dirty="0" smtClean="0"/>
              <a:t>“the </a:t>
            </a:r>
            <a:r>
              <a:rPr lang="en-US" dirty="0"/>
              <a:t>children of citizens of the United States that may be born beyond Sea, or out of the limits of the United States, shall be considered as natural born Citizens: </a:t>
            </a:r>
            <a:r>
              <a:rPr lang="en-US" i="1" dirty="0"/>
              <a:t>provided</a:t>
            </a:r>
            <a:r>
              <a:rPr lang="en-US" dirty="0"/>
              <a:t>, That the right of citizenship shall not descend to persons </a:t>
            </a:r>
            <a:r>
              <a:rPr lang="en-US" dirty="0" smtClean="0"/>
              <a:t>whose </a:t>
            </a:r>
            <a:r>
              <a:rPr lang="en-US" dirty="0"/>
              <a:t>fathers have never been resident in the United </a:t>
            </a:r>
            <a:r>
              <a:rPr lang="en-US" dirty="0" smtClean="0"/>
              <a:t>States.”</a:t>
            </a:r>
          </a:p>
          <a:p>
            <a:r>
              <a:rPr lang="en-US" dirty="0" smtClean="0"/>
              <a:t>In 1795, the </a:t>
            </a:r>
            <a:r>
              <a:rPr lang="en-US" dirty="0"/>
              <a:t>residence requirement </a:t>
            </a:r>
            <a:r>
              <a:rPr lang="en-US" dirty="0" smtClean="0"/>
              <a:t>was extended to </a:t>
            </a:r>
            <a:r>
              <a:rPr lang="en-US" dirty="0"/>
              <a:t>5</a:t>
            </a:r>
            <a:r>
              <a:rPr lang="en-US" dirty="0" smtClean="0"/>
              <a:t> years.</a:t>
            </a:r>
          </a:p>
          <a:p>
            <a:r>
              <a:rPr lang="en-US" dirty="0" smtClean="0"/>
              <a:t>In 1798, the residence requirement was extended to </a:t>
            </a:r>
            <a:r>
              <a:rPr lang="en-US" dirty="0"/>
              <a:t>14 years. </a:t>
            </a:r>
            <a:endParaRPr lang="en-US" dirty="0" smtClean="0"/>
          </a:p>
          <a:p>
            <a:r>
              <a:rPr lang="en-US" dirty="0" smtClean="0"/>
              <a:t>In 1802, the residency requirement was reduced to 5 years.</a:t>
            </a:r>
          </a:p>
          <a:p>
            <a:r>
              <a:rPr lang="en-US" dirty="0" smtClean="0"/>
              <a:t>In 1855 citizenship </a:t>
            </a:r>
            <a:r>
              <a:rPr lang="en-US" dirty="0"/>
              <a:t>was automatically granted to alien wives of U.S. </a:t>
            </a:r>
            <a:r>
              <a:rPr lang="en-US" dirty="0" smtClean="0"/>
              <a:t>citizens.</a:t>
            </a:r>
          </a:p>
          <a:p>
            <a:r>
              <a:rPr lang="en-US" dirty="0" smtClean="0"/>
              <a:t>In 1870 the </a:t>
            </a:r>
            <a:r>
              <a:rPr lang="en-US" dirty="0"/>
              <a:t>naturalization process was opened </a:t>
            </a:r>
            <a:r>
              <a:rPr lang="en-US" dirty="0" smtClean="0"/>
              <a:t>“to </a:t>
            </a:r>
            <a:r>
              <a:rPr lang="en-US" dirty="0"/>
              <a:t>persons of African </a:t>
            </a:r>
            <a:r>
              <a:rPr lang="en-US" dirty="0" smtClean="0"/>
              <a:t>descent.”</a:t>
            </a:r>
          </a:p>
          <a:p>
            <a:endParaRPr lang="en-US" dirty="0" smtClean="0"/>
          </a:p>
          <a:p>
            <a:endParaRPr lang="en-US" dirty="0" smtClean="0"/>
          </a:p>
        </p:txBody>
      </p:sp>
    </p:spTree>
    <p:extLst>
      <p:ext uri="{BB962C8B-B14F-4D97-AF65-F5344CB8AC3E}">
        <p14:creationId xmlns:p14="http://schemas.microsoft.com/office/powerpoint/2010/main" val="4058545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9400"/>
            <a:ext cx="6777038" cy="1778000"/>
          </a:xfrm>
        </p:spPr>
        <p:txBody>
          <a:bodyPr>
            <a:normAutofit/>
          </a:bodyPr>
          <a:lstStyle/>
          <a:p>
            <a:pPr algn="ctr"/>
            <a:r>
              <a:rPr lang="en-US" sz="5400" b="1" dirty="0" smtClean="0"/>
              <a:t>Alien and Sedition Acts (1798)</a:t>
            </a:r>
            <a:endParaRPr lang="en-US" sz="5400" b="1" dirty="0"/>
          </a:p>
        </p:txBody>
      </p:sp>
      <p:sp>
        <p:nvSpPr>
          <p:cNvPr id="3" name="Content Placeholder 2"/>
          <p:cNvSpPr>
            <a:spLocks noGrp="1"/>
          </p:cNvSpPr>
          <p:nvPr>
            <p:ph idx="1"/>
          </p:nvPr>
        </p:nvSpPr>
        <p:spPr>
          <a:xfrm>
            <a:off x="128588" y="3271838"/>
            <a:ext cx="11844338" cy="3457574"/>
          </a:xfrm>
        </p:spPr>
        <p:txBody>
          <a:bodyPr>
            <a:normAutofit lnSpcReduction="10000"/>
          </a:bodyPr>
          <a:lstStyle/>
          <a:p>
            <a:r>
              <a:rPr lang="en-US" dirty="0"/>
              <a:t>The anti-immigrant legislation of the John Adams administration in the late </a:t>
            </a:r>
            <a:r>
              <a:rPr lang="en-US" dirty="0" smtClean="0"/>
              <a:t>1790s was </a:t>
            </a:r>
            <a:r>
              <a:rPr lang="en-US" dirty="0"/>
              <a:t>not so much an effort to restrict immigration as a desperate but vain attempt to keep Federalism in power and Jeffersonians out. </a:t>
            </a:r>
            <a:endParaRPr lang="en-US" dirty="0" smtClean="0"/>
          </a:p>
          <a:p>
            <a:r>
              <a:rPr lang="en-US" dirty="0" smtClean="0"/>
              <a:t>Federalists </a:t>
            </a:r>
            <a:r>
              <a:rPr lang="en-US" dirty="0"/>
              <a:t>generally opposed only those immigrants who they thought might vote for Jefferson. </a:t>
            </a:r>
            <a:endParaRPr lang="en-US" dirty="0" smtClean="0"/>
          </a:p>
          <a:p>
            <a:r>
              <a:rPr lang="en-US" dirty="0" smtClean="0"/>
              <a:t>Apart </a:t>
            </a:r>
            <a:r>
              <a:rPr lang="en-US" dirty="0"/>
              <a:t>from that episode, a pro-immigrant consensus long prevailed, a consensus well described in President John Tyler's 1841 message to Congress: "We hold out to the people of other countries an invitation to come and settle among us as members of our rapidly growing family."</a:t>
            </a:r>
          </a:p>
        </p:txBody>
      </p:sp>
      <p:pic>
        <p:nvPicPr>
          <p:cNvPr id="4" name="Picture 3"/>
          <p:cNvPicPr>
            <a:picLocks noChangeAspect="1"/>
          </p:cNvPicPr>
          <p:nvPr/>
        </p:nvPicPr>
        <p:blipFill rotWithShape="1">
          <a:blip r:embed="rId2"/>
          <a:srcRect b="8223"/>
          <a:stretch/>
        </p:blipFill>
        <p:spPr>
          <a:xfrm>
            <a:off x="7258185" y="134142"/>
            <a:ext cx="4357554" cy="3023396"/>
          </a:xfrm>
          <a:prstGeom prst="rect">
            <a:avLst/>
          </a:prstGeom>
        </p:spPr>
      </p:pic>
    </p:spTree>
    <p:extLst>
      <p:ext uri="{BB962C8B-B14F-4D97-AF65-F5344CB8AC3E}">
        <p14:creationId xmlns:p14="http://schemas.microsoft.com/office/powerpoint/2010/main" val="19065789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128589"/>
            <a:ext cx="11415712" cy="1385886"/>
          </a:xfrm>
        </p:spPr>
        <p:txBody>
          <a:bodyPr>
            <a:normAutofit/>
          </a:bodyPr>
          <a:lstStyle/>
          <a:p>
            <a:r>
              <a:rPr lang="en-US" b="1" dirty="0" smtClean="0"/>
              <a:t>President </a:t>
            </a:r>
            <a:r>
              <a:rPr lang="en-US" b="1" dirty="0"/>
              <a:t>Thomas Jefferson’s First Annual Address to </a:t>
            </a:r>
            <a:r>
              <a:rPr lang="en-US" b="1" dirty="0" smtClean="0"/>
              <a:t>Congress (1801) </a:t>
            </a:r>
            <a:endParaRPr lang="en-US" dirty="0"/>
          </a:p>
        </p:txBody>
      </p:sp>
      <p:sp>
        <p:nvSpPr>
          <p:cNvPr id="3" name="Content Placeholder 2"/>
          <p:cNvSpPr>
            <a:spLocks noGrp="1"/>
          </p:cNvSpPr>
          <p:nvPr>
            <p:ph idx="1"/>
          </p:nvPr>
        </p:nvSpPr>
        <p:spPr>
          <a:xfrm>
            <a:off x="142875" y="1671637"/>
            <a:ext cx="7686675" cy="5029199"/>
          </a:xfrm>
        </p:spPr>
        <p:txBody>
          <a:bodyPr>
            <a:normAutofit lnSpcReduction="10000"/>
          </a:bodyPr>
          <a:lstStyle/>
          <a:p>
            <a:r>
              <a:rPr lang="en-US" dirty="0" smtClean="0"/>
              <a:t>“</a:t>
            </a:r>
            <a:r>
              <a:rPr lang="en-US" dirty="0"/>
              <a:t>And shall we refuse the unhappy fugitives from distress that hospitality which the savages of the wilderness extended to our fathers arriving in this land? Shall oppressed humanity find no asylum on the globe? The constitution, indeed, has wisely provided that, for admission to certain offices of important trust, a residence shall be required sufficient to develop character and design. </a:t>
            </a:r>
            <a:endParaRPr lang="en-US" dirty="0" smtClean="0"/>
          </a:p>
          <a:p>
            <a:r>
              <a:rPr lang="en-US" dirty="0" smtClean="0"/>
              <a:t>But </a:t>
            </a:r>
            <a:r>
              <a:rPr lang="en-US" dirty="0"/>
              <a:t>might not the general character and capabilities of a citizen be safely communicated to every one manifesting a bona fide purpose of embarking his life and fortunes permanently with us? With restrictions, perhaps, to guard against the fraudulent usurpation of our flag</a:t>
            </a:r>
            <a:r>
              <a:rPr lang="en-US" dirty="0" smtClean="0"/>
              <a:t>…”</a:t>
            </a:r>
            <a:endParaRPr lang="en-US" dirty="0"/>
          </a:p>
        </p:txBody>
      </p:sp>
      <p:pic>
        <p:nvPicPr>
          <p:cNvPr id="5" name="Picture 4"/>
          <p:cNvPicPr>
            <a:picLocks noChangeAspect="1"/>
          </p:cNvPicPr>
          <p:nvPr/>
        </p:nvPicPr>
        <p:blipFill>
          <a:blip r:embed="rId2"/>
          <a:stretch>
            <a:fillRect/>
          </a:stretch>
        </p:blipFill>
        <p:spPr>
          <a:xfrm>
            <a:off x="7983708" y="991394"/>
            <a:ext cx="3974929" cy="5709444"/>
          </a:xfrm>
          <a:prstGeom prst="rect">
            <a:avLst/>
          </a:prstGeom>
        </p:spPr>
      </p:pic>
    </p:spTree>
    <p:extLst>
      <p:ext uri="{BB962C8B-B14F-4D97-AF65-F5344CB8AC3E}">
        <p14:creationId xmlns:p14="http://schemas.microsoft.com/office/powerpoint/2010/main" val="1934070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6525"/>
            <a:ext cx="10515600" cy="1325563"/>
          </a:xfrm>
        </p:spPr>
        <p:txBody>
          <a:bodyPr>
            <a:normAutofit/>
          </a:bodyPr>
          <a:lstStyle/>
          <a:p>
            <a:r>
              <a:rPr lang="en-US" b="1" dirty="0"/>
              <a:t>Alexander Hamilton’s response to Jefferson’s </a:t>
            </a:r>
            <a:r>
              <a:rPr lang="en-US" b="1" dirty="0" smtClean="0"/>
              <a:t>Address </a:t>
            </a:r>
            <a:r>
              <a:rPr lang="en-US" b="1" dirty="0"/>
              <a:t>(</a:t>
            </a:r>
            <a:r>
              <a:rPr lang="en-US" b="1" dirty="0" smtClean="0"/>
              <a:t>1802)</a:t>
            </a:r>
            <a:endParaRPr lang="en-US" dirty="0"/>
          </a:p>
        </p:txBody>
      </p:sp>
      <p:sp>
        <p:nvSpPr>
          <p:cNvPr id="3" name="Content Placeholder 2"/>
          <p:cNvSpPr>
            <a:spLocks noGrp="1"/>
          </p:cNvSpPr>
          <p:nvPr>
            <p:ph idx="1"/>
          </p:nvPr>
        </p:nvSpPr>
        <p:spPr>
          <a:xfrm>
            <a:off x="133350" y="1462088"/>
            <a:ext cx="7910513" cy="5267325"/>
          </a:xfrm>
        </p:spPr>
        <p:txBody>
          <a:bodyPr>
            <a:normAutofit fontScale="92500"/>
          </a:bodyPr>
          <a:lstStyle/>
          <a:p>
            <a:r>
              <a:rPr lang="en-US" dirty="0" smtClean="0"/>
              <a:t>“</a:t>
            </a:r>
            <a:r>
              <a:rPr lang="en-US" dirty="0"/>
              <a:t>The influx of foreigners must, therefore, tend to produce a heterogeneous compound; to change and corrupt the national spirit; to complicate and confound public opinion; to introduce foreign propensities. In the composition of society, the harmony of the ingredients is all-important, and whatever tends to a discordant intermixture must have an injurious </a:t>
            </a:r>
            <a:r>
              <a:rPr lang="en-US" dirty="0" smtClean="0"/>
              <a:t>tendency…. </a:t>
            </a:r>
          </a:p>
          <a:p>
            <a:r>
              <a:rPr lang="en-US" dirty="0" smtClean="0"/>
              <a:t>Some </a:t>
            </a:r>
            <a:r>
              <a:rPr lang="en-US" dirty="0"/>
              <a:t>reasonable term [of naturalization] ought to be allowed to enable aliens to get rid of foreign and acquire American attachments; to learn the principles and imbibe the spirit of our government; and to admit of a probability at least, of their feeling a real interest in our affairs. A residence of not less than five years ought to be required [in order to obtain citizenship</a:t>
            </a:r>
            <a:r>
              <a:rPr lang="en-US" dirty="0" smtClean="0"/>
              <a:t>].”</a:t>
            </a:r>
            <a:endParaRPr lang="en-US" dirty="0"/>
          </a:p>
        </p:txBody>
      </p:sp>
      <p:pic>
        <p:nvPicPr>
          <p:cNvPr id="4" name="Picture 3"/>
          <p:cNvPicPr>
            <a:picLocks noChangeAspect="1"/>
          </p:cNvPicPr>
          <p:nvPr/>
        </p:nvPicPr>
        <p:blipFill>
          <a:blip r:embed="rId2"/>
          <a:stretch>
            <a:fillRect/>
          </a:stretch>
        </p:blipFill>
        <p:spPr>
          <a:xfrm>
            <a:off x="8043863" y="1209675"/>
            <a:ext cx="4014787" cy="5282615"/>
          </a:xfrm>
          <a:prstGeom prst="rect">
            <a:avLst/>
          </a:prstGeom>
        </p:spPr>
      </p:pic>
    </p:spTree>
    <p:extLst>
      <p:ext uri="{BB962C8B-B14F-4D97-AF65-F5344CB8AC3E}">
        <p14:creationId xmlns:p14="http://schemas.microsoft.com/office/powerpoint/2010/main" val="4125751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4199" y="114301"/>
            <a:ext cx="4938713" cy="1576388"/>
          </a:xfrm>
        </p:spPr>
        <p:txBody>
          <a:bodyPr/>
          <a:lstStyle/>
          <a:p>
            <a:pPr algn="ctr"/>
            <a:r>
              <a:rPr lang="en-US" b="1" dirty="0" smtClean="0"/>
              <a:t>Antebellum Immigration</a:t>
            </a:r>
            <a:endParaRPr lang="en-US" b="1" dirty="0"/>
          </a:p>
        </p:txBody>
      </p:sp>
      <p:sp>
        <p:nvSpPr>
          <p:cNvPr id="3" name="Content Placeholder 2"/>
          <p:cNvSpPr>
            <a:spLocks noGrp="1"/>
          </p:cNvSpPr>
          <p:nvPr>
            <p:ph idx="1"/>
          </p:nvPr>
        </p:nvSpPr>
        <p:spPr>
          <a:xfrm>
            <a:off x="157164" y="114301"/>
            <a:ext cx="6915150" cy="6629399"/>
          </a:xfrm>
        </p:spPr>
        <p:txBody>
          <a:bodyPr>
            <a:normAutofit fontScale="70000" lnSpcReduction="20000"/>
          </a:bodyPr>
          <a:lstStyle/>
          <a:p>
            <a:r>
              <a:rPr lang="en-US" sz="3300" dirty="0" smtClean="0"/>
              <a:t>Prior to the Civil War, the federal government did little to supervise immigration and it was generally left to the states.</a:t>
            </a:r>
          </a:p>
          <a:p>
            <a:r>
              <a:rPr lang="en-US" sz="3300" dirty="0" smtClean="0"/>
              <a:t>Coastal states with large ports, such as Massachusetts, New York, Pennsylvania, and Maryland, established mechanisms to monitor and process the accelerating influx of immigrants.</a:t>
            </a:r>
          </a:p>
          <a:p>
            <a:r>
              <a:rPr lang="en-US" sz="3300" dirty="0" smtClean="0"/>
              <a:t>New York, for example, passed laws requiring ships’ masters to report the name, occupation, birthplace, age, and condition of passengers and to pay a small head-tax on each of them.</a:t>
            </a:r>
          </a:p>
          <a:p>
            <a:r>
              <a:rPr lang="en-US" sz="3300" dirty="0" smtClean="0"/>
              <a:t>Coastal states established immigration boards, staffed by amateur volunteers, to execute these new laws. State lawmakers hoped that these measures would reduce the admission of potential indigents, diseased and insane people, and other custodial cases.</a:t>
            </a:r>
          </a:p>
          <a:p>
            <a:r>
              <a:rPr lang="en-US" sz="3300" dirty="0" smtClean="0"/>
              <a:t>The first federal statute </a:t>
            </a:r>
            <a:r>
              <a:rPr lang="en-US" sz="3300" dirty="0"/>
              <a:t>dealing directly with free immigration was not enacted until 1819, when Congress ordered, as part of a statute dealing with import duties, that every vessel entering an American port deliver a manifest of passengers being landed to the collector of customs for that </a:t>
            </a:r>
            <a:r>
              <a:rPr lang="en-US" sz="3300" dirty="0" smtClean="0"/>
              <a:t>district.</a:t>
            </a:r>
            <a:endParaRPr lang="en-US" sz="3300" dirty="0"/>
          </a:p>
          <a:p>
            <a:r>
              <a:rPr lang="en-US" sz="3300" dirty="0"/>
              <a:t>No other </a:t>
            </a:r>
            <a:r>
              <a:rPr lang="en-US" sz="3300" dirty="0" smtClean="0"/>
              <a:t>federal immigration </a:t>
            </a:r>
            <a:r>
              <a:rPr lang="en-US" sz="3300" dirty="0"/>
              <a:t>statutes were enacted until after the Civil War.</a:t>
            </a:r>
          </a:p>
          <a:p>
            <a:endParaRPr lang="en-US" dirty="0"/>
          </a:p>
        </p:txBody>
      </p:sp>
      <p:pic>
        <p:nvPicPr>
          <p:cNvPr id="5" name="Picture 4"/>
          <p:cNvPicPr>
            <a:picLocks noChangeAspect="1"/>
          </p:cNvPicPr>
          <p:nvPr/>
        </p:nvPicPr>
        <p:blipFill rotWithShape="1">
          <a:blip r:embed="rId2"/>
          <a:srcRect b="5000"/>
          <a:stretch/>
        </p:blipFill>
        <p:spPr>
          <a:xfrm>
            <a:off x="6934200" y="1690689"/>
            <a:ext cx="5124450" cy="4886326"/>
          </a:xfrm>
          <a:prstGeom prst="rect">
            <a:avLst/>
          </a:prstGeom>
        </p:spPr>
      </p:pic>
    </p:spTree>
    <p:extLst>
      <p:ext uri="{BB962C8B-B14F-4D97-AF65-F5344CB8AC3E}">
        <p14:creationId xmlns:p14="http://schemas.microsoft.com/office/powerpoint/2010/main" val="2730533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4301"/>
            <a:ext cx="7096432" cy="1773493"/>
          </a:xfrm>
        </p:spPr>
        <p:txBody>
          <a:bodyPr>
            <a:normAutofit/>
          </a:bodyPr>
          <a:lstStyle/>
          <a:p>
            <a:pPr algn="ctr"/>
            <a:r>
              <a:rPr lang="en-US" sz="4800" b="1" dirty="0" smtClean="0"/>
              <a:t>Post-Civil War Amendments </a:t>
            </a:r>
            <a:br>
              <a:rPr lang="en-US" sz="4800" b="1" dirty="0" smtClean="0"/>
            </a:br>
            <a:r>
              <a:rPr lang="en-US" sz="4800" b="1" dirty="0" smtClean="0"/>
              <a:t>(1865-1868)</a:t>
            </a:r>
            <a:endParaRPr lang="en-US" sz="4800" b="1" dirty="0"/>
          </a:p>
        </p:txBody>
      </p:sp>
      <p:sp>
        <p:nvSpPr>
          <p:cNvPr id="3" name="Content Placeholder 2"/>
          <p:cNvSpPr>
            <a:spLocks noGrp="1"/>
          </p:cNvSpPr>
          <p:nvPr>
            <p:ph idx="1"/>
          </p:nvPr>
        </p:nvSpPr>
        <p:spPr>
          <a:xfrm>
            <a:off x="100013" y="2371725"/>
            <a:ext cx="11958637" cy="4371973"/>
          </a:xfrm>
        </p:spPr>
        <p:txBody>
          <a:bodyPr>
            <a:normAutofit fontScale="85000" lnSpcReduction="20000"/>
          </a:bodyPr>
          <a:lstStyle/>
          <a:p>
            <a:r>
              <a:rPr lang="en-US" dirty="0" smtClean="0"/>
              <a:t>In 1865 the 13</a:t>
            </a:r>
            <a:r>
              <a:rPr lang="en-US" baseline="30000" dirty="0" smtClean="0"/>
              <a:t>th</a:t>
            </a:r>
            <a:r>
              <a:rPr lang="en-US" dirty="0" smtClean="0"/>
              <a:t> Amendment was ratified, outlawing slavery.</a:t>
            </a:r>
          </a:p>
          <a:p>
            <a:r>
              <a:rPr lang="en-US" dirty="0" smtClean="0"/>
              <a:t>In 1866 congress pass the Civil Rights Act specifying that former slaves were citizens of the U.S.</a:t>
            </a:r>
          </a:p>
          <a:p>
            <a:r>
              <a:rPr lang="en-US" dirty="0" smtClean="0"/>
              <a:t>In 1868 the 14</a:t>
            </a:r>
            <a:r>
              <a:rPr lang="en-US" baseline="30000" dirty="0" smtClean="0"/>
              <a:t>th</a:t>
            </a:r>
            <a:r>
              <a:rPr lang="en-US" dirty="0" smtClean="0"/>
              <a:t> Amendment was ratified, and made plain what the Civil Rights Acts had promised: “All </a:t>
            </a:r>
            <a:r>
              <a:rPr lang="en-US" dirty="0"/>
              <a:t>persons born or naturalized in the United States and subject to the jurisdiction thereof, are citizens of the United States and of the State wherein they reside.” </a:t>
            </a:r>
            <a:endParaRPr lang="en-US" dirty="0" smtClean="0"/>
          </a:p>
          <a:p>
            <a:r>
              <a:rPr lang="en-US" dirty="0" smtClean="0"/>
              <a:t>The amendment granted </a:t>
            </a:r>
            <a:r>
              <a:rPr lang="en-US" dirty="0"/>
              <a:t>citizenship to people born within the U.S. and subject to its jurisdiction, but it excluded untaxed Indians (those living on reservations</a:t>
            </a:r>
            <a:r>
              <a:rPr lang="en-US" dirty="0" smtClean="0"/>
              <a:t>). It also prohibited the states from abridging the privileges of federal citizenship. </a:t>
            </a:r>
          </a:p>
          <a:p>
            <a:r>
              <a:rPr lang="en-US" dirty="0" smtClean="0"/>
              <a:t>The </a:t>
            </a:r>
            <a:r>
              <a:rPr lang="en-US" dirty="0"/>
              <a:t>construction of the citizenship clause indicates that anyone born in the U.S. is automatically a citizen, and this is what federal law has maintained ever since. </a:t>
            </a:r>
            <a:endParaRPr lang="en-US" dirty="0" smtClean="0"/>
          </a:p>
          <a:p>
            <a:r>
              <a:rPr lang="en-US" dirty="0" smtClean="0"/>
              <a:t>However</a:t>
            </a:r>
            <a:r>
              <a:rPr lang="en-US" dirty="0"/>
              <a:t>, there is disagreement as to the meaning of the citizenship clause, and whether it was intended to clarify the status of emancipated slaves, or whether it was written to apply </a:t>
            </a:r>
            <a:r>
              <a:rPr lang="en-US" dirty="0" smtClean="0"/>
              <a:t>to all peoples regardless of context.</a:t>
            </a:r>
            <a:endParaRPr lang="en-US" dirty="0"/>
          </a:p>
        </p:txBody>
      </p:sp>
      <p:pic>
        <p:nvPicPr>
          <p:cNvPr id="4" name="Picture 3"/>
          <p:cNvPicPr>
            <a:picLocks noChangeAspect="1"/>
          </p:cNvPicPr>
          <p:nvPr/>
        </p:nvPicPr>
        <p:blipFill>
          <a:blip r:embed="rId2"/>
          <a:stretch>
            <a:fillRect/>
          </a:stretch>
        </p:blipFill>
        <p:spPr>
          <a:xfrm>
            <a:off x="8251439" y="0"/>
            <a:ext cx="3134316" cy="2581354"/>
          </a:xfrm>
          <a:prstGeom prst="rect">
            <a:avLst/>
          </a:prstGeom>
        </p:spPr>
      </p:pic>
    </p:spTree>
    <p:extLst>
      <p:ext uri="{BB962C8B-B14F-4D97-AF65-F5344CB8AC3E}">
        <p14:creationId xmlns:p14="http://schemas.microsoft.com/office/powerpoint/2010/main" val="3246366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181" y="114300"/>
            <a:ext cx="5057775" cy="749300"/>
          </a:xfrm>
        </p:spPr>
        <p:txBody>
          <a:bodyPr>
            <a:noAutofit/>
          </a:bodyPr>
          <a:lstStyle/>
          <a:p>
            <a:pPr algn="ctr"/>
            <a:r>
              <a:rPr lang="en-US" sz="5400" b="1" dirty="0" smtClean="0"/>
              <a:t>Irish</a:t>
            </a:r>
            <a:endParaRPr lang="en-US" sz="5400" b="1" dirty="0"/>
          </a:p>
        </p:txBody>
      </p:sp>
      <p:sp>
        <p:nvSpPr>
          <p:cNvPr id="3" name="Content Placeholder 2"/>
          <p:cNvSpPr>
            <a:spLocks noGrp="1"/>
          </p:cNvSpPr>
          <p:nvPr>
            <p:ph idx="1"/>
          </p:nvPr>
        </p:nvSpPr>
        <p:spPr>
          <a:xfrm>
            <a:off x="5700713" y="114300"/>
            <a:ext cx="6386512" cy="6629399"/>
          </a:xfrm>
        </p:spPr>
        <p:txBody>
          <a:bodyPr>
            <a:normAutofit fontScale="85000" lnSpcReduction="10000"/>
          </a:bodyPr>
          <a:lstStyle/>
          <a:p>
            <a:r>
              <a:rPr lang="en-US" dirty="0"/>
              <a:t>Many colonial settlers coming from the province of Ulster </a:t>
            </a:r>
            <a:r>
              <a:rPr lang="en-US" dirty="0" smtClean="0"/>
              <a:t>(mostly present-day Northern Ireland) came </a:t>
            </a:r>
            <a:r>
              <a:rPr lang="en-US" dirty="0"/>
              <a:t>to be known in the </a:t>
            </a:r>
            <a:r>
              <a:rPr lang="en-US" dirty="0" smtClean="0"/>
              <a:t>U.S. as </a:t>
            </a:r>
            <a:r>
              <a:rPr lang="en-US" dirty="0"/>
              <a:t>the </a:t>
            </a:r>
            <a:r>
              <a:rPr lang="en-US" dirty="0" smtClean="0"/>
              <a:t>“Scots-Irish.” Most </a:t>
            </a:r>
            <a:r>
              <a:rPr lang="en-US" dirty="0"/>
              <a:t>of them were descendants of Scottish and English tenant farmers who had been settled in Ireland by the British government during the 17th-century Plantation of </a:t>
            </a:r>
            <a:r>
              <a:rPr lang="en-US" dirty="0" smtClean="0"/>
              <a:t>Ulster. An </a:t>
            </a:r>
            <a:r>
              <a:rPr lang="en-US" dirty="0"/>
              <a:t>estimated 250,000 migrated to the United States during the colonial era. </a:t>
            </a:r>
            <a:endParaRPr lang="en-US" dirty="0" smtClean="0"/>
          </a:p>
          <a:p>
            <a:r>
              <a:rPr lang="en-US" dirty="0" smtClean="0"/>
              <a:t>Irish </a:t>
            </a:r>
            <a:r>
              <a:rPr lang="en-US" dirty="0"/>
              <a:t>immigration had greatly increased beginning in the 1820s due to the need for labor in canal building, lumbering, and civil construction works in the </a:t>
            </a:r>
            <a:r>
              <a:rPr lang="en-US" dirty="0" smtClean="0"/>
              <a:t>Northeast. The </a:t>
            </a:r>
            <a:r>
              <a:rPr lang="en-US" dirty="0"/>
              <a:t>large Erie Canal project was one such example where Irishmen were many of the laborers. Small but tight communities developed in growing cities such as Philadelphia, Boston, New York and Providence.</a:t>
            </a:r>
          </a:p>
          <a:p>
            <a:r>
              <a:rPr lang="en-US" dirty="0"/>
              <a:t>From 1820 to 1860, 1,956,557 Irish arrived, 75% of these after the Great Irish Famine </a:t>
            </a:r>
            <a:r>
              <a:rPr lang="en-US" dirty="0" smtClean="0"/>
              <a:t>“potato famine” of </a:t>
            </a:r>
            <a:r>
              <a:rPr lang="en-US" dirty="0"/>
              <a:t>1845–1852, struck</a:t>
            </a:r>
            <a:r>
              <a:rPr lang="en-US" dirty="0" smtClean="0"/>
              <a:t>.</a:t>
            </a:r>
            <a:endParaRPr lang="en-US" dirty="0"/>
          </a:p>
        </p:txBody>
      </p:sp>
      <p:pic>
        <p:nvPicPr>
          <p:cNvPr id="4" name="Picture 3"/>
          <p:cNvPicPr>
            <a:picLocks noChangeAspect="1"/>
          </p:cNvPicPr>
          <p:nvPr/>
        </p:nvPicPr>
        <p:blipFill>
          <a:blip r:embed="rId2"/>
          <a:stretch>
            <a:fillRect/>
          </a:stretch>
        </p:blipFill>
        <p:spPr>
          <a:xfrm>
            <a:off x="-1" y="942975"/>
            <a:ext cx="5811706" cy="5915025"/>
          </a:xfrm>
          <a:prstGeom prst="rect">
            <a:avLst/>
          </a:prstGeom>
        </p:spPr>
      </p:pic>
    </p:spTree>
    <p:extLst>
      <p:ext uri="{BB962C8B-B14F-4D97-AF65-F5344CB8AC3E}">
        <p14:creationId xmlns:p14="http://schemas.microsoft.com/office/powerpoint/2010/main" val="3667495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13" y="165101"/>
            <a:ext cx="6172199" cy="706437"/>
          </a:xfrm>
        </p:spPr>
        <p:txBody>
          <a:bodyPr>
            <a:noAutofit/>
          </a:bodyPr>
          <a:lstStyle/>
          <a:p>
            <a:pPr algn="ctr"/>
            <a:r>
              <a:rPr lang="en-US" sz="4800" b="1" dirty="0" smtClean="0"/>
              <a:t> Irish</a:t>
            </a:r>
            <a:endParaRPr lang="en-US" sz="4800" b="1" dirty="0"/>
          </a:p>
        </p:txBody>
      </p:sp>
      <p:sp>
        <p:nvSpPr>
          <p:cNvPr id="3" name="Content Placeholder 2"/>
          <p:cNvSpPr>
            <a:spLocks noGrp="1"/>
          </p:cNvSpPr>
          <p:nvPr>
            <p:ph idx="1"/>
          </p:nvPr>
        </p:nvSpPr>
        <p:spPr>
          <a:xfrm>
            <a:off x="100013" y="3829049"/>
            <a:ext cx="6172199" cy="2921765"/>
          </a:xfrm>
        </p:spPr>
        <p:txBody>
          <a:bodyPr>
            <a:normAutofit fontScale="77500" lnSpcReduction="20000"/>
          </a:bodyPr>
          <a:lstStyle/>
          <a:p>
            <a:r>
              <a:rPr lang="en-US" dirty="0"/>
              <a:t>Irish immigrants went largely to the northeastern United States, many entering through Boston and New York, with a substantial minority entering via Canada. Almost all Irish settled in cities as far south as Baltimore and as far west as </a:t>
            </a:r>
            <a:r>
              <a:rPr lang="en-US" dirty="0" smtClean="0"/>
              <a:t>Cincinnati.</a:t>
            </a:r>
          </a:p>
          <a:p>
            <a:r>
              <a:rPr lang="en-US" dirty="0" smtClean="0"/>
              <a:t>Large </a:t>
            </a:r>
            <a:r>
              <a:rPr lang="en-US" dirty="0"/>
              <a:t>numbers of them moved into </a:t>
            </a:r>
            <a:r>
              <a:rPr lang="en-US" dirty="0" smtClean="0"/>
              <a:t>new urban </a:t>
            </a:r>
            <a:r>
              <a:rPr lang="en-US" dirty="0"/>
              <a:t>occupations such as policemen, firemen, and horse-car drivers, as well as unskilled labor.</a:t>
            </a:r>
            <a:endParaRPr lang="en-US" dirty="0" smtClean="0"/>
          </a:p>
          <a:p>
            <a:r>
              <a:rPr lang="en-US" dirty="0" smtClean="0"/>
              <a:t>The map shows the Irish population in 1872 (darker green equals more Irish).</a:t>
            </a:r>
            <a:endParaRPr lang="en-US" dirty="0"/>
          </a:p>
        </p:txBody>
      </p:sp>
      <p:pic>
        <p:nvPicPr>
          <p:cNvPr id="4" name="Picture 3"/>
          <p:cNvPicPr>
            <a:picLocks noChangeAspect="1"/>
          </p:cNvPicPr>
          <p:nvPr/>
        </p:nvPicPr>
        <p:blipFill>
          <a:blip r:embed="rId2"/>
          <a:stretch>
            <a:fillRect/>
          </a:stretch>
        </p:blipFill>
        <p:spPr>
          <a:xfrm>
            <a:off x="6400799" y="165100"/>
            <a:ext cx="5614989" cy="6585716"/>
          </a:xfrm>
          <a:prstGeom prst="rect">
            <a:avLst/>
          </a:prstGeom>
        </p:spPr>
      </p:pic>
      <p:pic>
        <p:nvPicPr>
          <p:cNvPr id="6" name="Picture 5"/>
          <p:cNvPicPr>
            <a:picLocks noChangeAspect="1"/>
          </p:cNvPicPr>
          <p:nvPr/>
        </p:nvPicPr>
        <p:blipFill>
          <a:blip r:embed="rId3"/>
          <a:stretch>
            <a:fillRect/>
          </a:stretch>
        </p:blipFill>
        <p:spPr>
          <a:xfrm>
            <a:off x="266701" y="933178"/>
            <a:ext cx="6005512" cy="2878896"/>
          </a:xfrm>
          <a:prstGeom prst="rect">
            <a:avLst/>
          </a:prstGeom>
        </p:spPr>
      </p:pic>
    </p:spTree>
    <p:extLst>
      <p:ext uri="{BB962C8B-B14F-4D97-AF65-F5344CB8AC3E}">
        <p14:creationId xmlns:p14="http://schemas.microsoft.com/office/powerpoint/2010/main" val="1793840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298" y="136526"/>
            <a:ext cx="3890963" cy="783976"/>
          </a:xfrm>
        </p:spPr>
        <p:txBody>
          <a:bodyPr>
            <a:noAutofit/>
          </a:bodyPr>
          <a:lstStyle/>
          <a:p>
            <a:pPr algn="ctr"/>
            <a:r>
              <a:rPr lang="en-US" sz="5400" b="1" dirty="0" smtClean="0"/>
              <a:t>Germans</a:t>
            </a:r>
            <a:endParaRPr lang="en-US" sz="5400" b="1" dirty="0"/>
          </a:p>
        </p:txBody>
      </p:sp>
      <p:sp>
        <p:nvSpPr>
          <p:cNvPr id="3" name="Content Placeholder 2"/>
          <p:cNvSpPr>
            <a:spLocks noGrp="1"/>
          </p:cNvSpPr>
          <p:nvPr>
            <p:ph idx="1"/>
          </p:nvPr>
        </p:nvSpPr>
        <p:spPr>
          <a:xfrm>
            <a:off x="5643562" y="3700463"/>
            <a:ext cx="6372226" cy="3043236"/>
          </a:xfrm>
        </p:spPr>
        <p:txBody>
          <a:bodyPr>
            <a:normAutofit fontScale="92500" lnSpcReduction="10000"/>
          </a:bodyPr>
          <a:lstStyle/>
          <a:p>
            <a:r>
              <a:rPr lang="en-US" dirty="0"/>
              <a:t>The largest flow of German immigration to America occurred between 1820 and World War I, during which time nearly six million Germans </a:t>
            </a:r>
            <a:r>
              <a:rPr lang="en-US" dirty="0" smtClean="0"/>
              <a:t>arrived. </a:t>
            </a:r>
          </a:p>
          <a:p>
            <a:r>
              <a:rPr lang="en-US" dirty="0" smtClean="0"/>
              <a:t>From </a:t>
            </a:r>
            <a:r>
              <a:rPr lang="en-US" dirty="0"/>
              <a:t>1840 to 1880, they were the largest group of immigrants</a:t>
            </a:r>
            <a:r>
              <a:rPr lang="en-US" dirty="0" smtClean="0"/>
              <a:t>.</a:t>
            </a:r>
          </a:p>
          <a:p>
            <a:r>
              <a:rPr lang="en-US" dirty="0" smtClean="0"/>
              <a:t>They were the first significant immigrant group who did not speak English.</a:t>
            </a:r>
          </a:p>
        </p:txBody>
      </p:sp>
      <p:pic>
        <p:nvPicPr>
          <p:cNvPr id="4" name="Picture 3"/>
          <p:cNvPicPr>
            <a:picLocks noChangeAspect="1"/>
          </p:cNvPicPr>
          <p:nvPr/>
        </p:nvPicPr>
        <p:blipFill>
          <a:blip r:embed="rId2"/>
          <a:stretch>
            <a:fillRect/>
          </a:stretch>
        </p:blipFill>
        <p:spPr>
          <a:xfrm>
            <a:off x="-1" y="920501"/>
            <a:ext cx="5643563" cy="5937499"/>
          </a:xfrm>
          <a:prstGeom prst="rect">
            <a:avLst/>
          </a:prstGeom>
        </p:spPr>
      </p:pic>
      <p:pic>
        <p:nvPicPr>
          <p:cNvPr id="6" name="Picture 5"/>
          <p:cNvPicPr>
            <a:picLocks noChangeAspect="1"/>
          </p:cNvPicPr>
          <p:nvPr/>
        </p:nvPicPr>
        <p:blipFill rotWithShape="1">
          <a:blip r:embed="rId3"/>
          <a:srcRect t="5790" b="1575"/>
          <a:stretch/>
        </p:blipFill>
        <p:spPr>
          <a:xfrm>
            <a:off x="6329361" y="157163"/>
            <a:ext cx="4692203" cy="3429000"/>
          </a:xfrm>
          <a:prstGeom prst="rect">
            <a:avLst/>
          </a:prstGeom>
        </p:spPr>
      </p:pic>
    </p:spTree>
    <p:extLst>
      <p:ext uri="{BB962C8B-B14F-4D97-AF65-F5344CB8AC3E}">
        <p14:creationId xmlns:p14="http://schemas.microsoft.com/office/powerpoint/2010/main" val="397568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412" y="102016"/>
            <a:ext cx="5948363" cy="683797"/>
          </a:xfrm>
        </p:spPr>
        <p:txBody>
          <a:bodyPr>
            <a:noAutofit/>
          </a:bodyPr>
          <a:lstStyle/>
          <a:p>
            <a:pPr algn="ctr"/>
            <a:r>
              <a:rPr lang="en-US" sz="4800" b="1" dirty="0" smtClean="0"/>
              <a:t>Germans</a:t>
            </a:r>
            <a:endParaRPr lang="en-US" sz="4800" b="1" dirty="0"/>
          </a:p>
        </p:txBody>
      </p:sp>
      <p:sp>
        <p:nvSpPr>
          <p:cNvPr id="3" name="Content Placeholder 2"/>
          <p:cNvSpPr>
            <a:spLocks noGrp="1"/>
          </p:cNvSpPr>
          <p:nvPr>
            <p:ph idx="1"/>
          </p:nvPr>
        </p:nvSpPr>
        <p:spPr>
          <a:xfrm>
            <a:off x="114300" y="900113"/>
            <a:ext cx="6557963" cy="5843587"/>
          </a:xfrm>
        </p:spPr>
        <p:txBody>
          <a:bodyPr>
            <a:normAutofit fontScale="92500"/>
          </a:bodyPr>
          <a:lstStyle/>
          <a:p>
            <a:r>
              <a:rPr lang="en-US" dirty="0" smtClean="0"/>
              <a:t>Unlike </a:t>
            </a:r>
            <a:r>
              <a:rPr lang="en-US" dirty="0"/>
              <a:t>the Irish, almost no Germans settled in New England; most entered through New York, which supplanted Philadelphia as the chief immigrant port in the 1820s. </a:t>
            </a:r>
            <a:endParaRPr lang="en-US" dirty="0" smtClean="0"/>
          </a:p>
          <a:p>
            <a:r>
              <a:rPr lang="en-US" dirty="0" smtClean="0"/>
              <a:t>German </a:t>
            </a:r>
            <a:r>
              <a:rPr lang="en-US" dirty="0"/>
              <a:t>settlement in the East was concentrated between New York and Baltimore, but a growing minority settled within the area between St. Louis, Cincinnati, and Milwaukee, which scholars have called the "German Triangle." </a:t>
            </a:r>
            <a:endParaRPr lang="en-US" dirty="0" smtClean="0"/>
          </a:p>
          <a:p>
            <a:r>
              <a:rPr lang="en-US" dirty="0" smtClean="0"/>
              <a:t>Many </a:t>
            </a:r>
            <a:r>
              <a:rPr lang="en-US" dirty="0"/>
              <a:t>Germans came seeking farms and found them, while large numbers were skilled craftsmen.</a:t>
            </a:r>
            <a:endParaRPr lang="en-US" dirty="0" smtClean="0"/>
          </a:p>
          <a:p>
            <a:r>
              <a:rPr lang="en-US" dirty="0" smtClean="0"/>
              <a:t>The map shows the German population in America in 1872.</a:t>
            </a:r>
          </a:p>
        </p:txBody>
      </p:sp>
      <p:pic>
        <p:nvPicPr>
          <p:cNvPr id="4" name="Picture 3"/>
          <p:cNvPicPr>
            <a:picLocks noChangeAspect="1"/>
          </p:cNvPicPr>
          <p:nvPr/>
        </p:nvPicPr>
        <p:blipFill>
          <a:blip r:embed="rId2"/>
          <a:stretch>
            <a:fillRect/>
          </a:stretch>
        </p:blipFill>
        <p:spPr>
          <a:xfrm>
            <a:off x="6672263" y="160278"/>
            <a:ext cx="5408717" cy="6594188"/>
          </a:xfrm>
          <a:prstGeom prst="rect">
            <a:avLst/>
          </a:prstGeom>
        </p:spPr>
      </p:pic>
    </p:spTree>
    <p:extLst>
      <p:ext uri="{BB962C8B-B14F-4D97-AF65-F5344CB8AC3E}">
        <p14:creationId xmlns:p14="http://schemas.microsoft.com/office/powerpoint/2010/main" val="2784475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3338" y="365126"/>
            <a:ext cx="6772275" cy="1349374"/>
          </a:xfrm>
        </p:spPr>
        <p:txBody>
          <a:bodyPr>
            <a:normAutofit/>
          </a:bodyPr>
          <a:lstStyle/>
          <a:p>
            <a:pPr algn="ctr"/>
            <a:r>
              <a:rPr lang="en-US" sz="5400" b="1" dirty="0" smtClean="0"/>
              <a:t>Introduction</a:t>
            </a:r>
            <a:endParaRPr lang="en-US" sz="5400" b="1" dirty="0"/>
          </a:p>
        </p:txBody>
      </p:sp>
      <p:sp>
        <p:nvSpPr>
          <p:cNvPr id="3" name="Content Placeholder 2"/>
          <p:cNvSpPr>
            <a:spLocks noGrp="1"/>
          </p:cNvSpPr>
          <p:nvPr>
            <p:ph idx="1"/>
          </p:nvPr>
        </p:nvSpPr>
        <p:spPr>
          <a:xfrm>
            <a:off x="180975" y="2071687"/>
            <a:ext cx="11820526" cy="4648201"/>
          </a:xfrm>
        </p:spPr>
        <p:txBody>
          <a:bodyPr>
            <a:normAutofit fontScale="77500" lnSpcReduction="20000"/>
          </a:bodyPr>
          <a:lstStyle/>
          <a:p>
            <a:r>
              <a:rPr lang="en-US" dirty="0" smtClean="0"/>
              <a:t>The </a:t>
            </a:r>
            <a:r>
              <a:rPr lang="en-US" dirty="0"/>
              <a:t>United States has often been described as a nation of immigrants. People from around the globe have been drawn here, creating a diverse, dynamic culture and a wealthy, powerful nation. At the same time, debates about the rights of newcomers have persisted since our nation's </a:t>
            </a:r>
            <a:r>
              <a:rPr lang="en-US" dirty="0" smtClean="0"/>
              <a:t>founding.</a:t>
            </a:r>
          </a:p>
          <a:p>
            <a:r>
              <a:rPr lang="en-US" dirty="0" smtClean="0"/>
              <a:t>Early American immigration history was characterized by essentially open borders with the initial colonial era and subsequent “old wave” period where immigrants from northwestern Europe arrived to create and grow the new nation.</a:t>
            </a:r>
          </a:p>
          <a:p>
            <a:r>
              <a:rPr lang="en-US" dirty="0"/>
              <a:t/>
            </a:r>
            <a:br>
              <a:rPr lang="en-US" dirty="0"/>
            </a:br>
            <a:r>
              <a:rPr lang="en-US" dirty="0" smtClean="0"/>
              <a:t>They were followed by a “new wave” of southern and eastern Europeans as well as Asians, particularly the Chinese. The resulting backlash ushered in a restrictive era at the end of the 19</a:t>
            </a:r>
            <a:r>
              <a:rPr lang="en-US" baseline="30000" dirty="0" smtClean="0"/>
              <a:t>th</a:t>
            </a:r>
            <a:r>
              <a:rPr lang="en-US" dirty="0" smtClean="0"/>
              <a:t> Century.</a:t>
            </a:r>
          </a:p>
          <a:p>
            <a:r>
              <a:rPr lang="en-US" dirty="0" smtClean="0"/>
              <a:t>The pattern is plain: every major immigrant group that came to America faced a nativist backlash that resulted in discrimination and violence at the hands of native-born Americans who descended from immigrants.</a:t>
            </a:r>
          </a:p>
          <a:p>
            <a:r>
              <a:rPr lang="en-US" dirty="0" smtClean="0"/>
              <a:t>This is the central paradox that has plagued </a:t>
            </a:r>
            <a:r>
              <a:rPr lang="en-US" dirty="0"/>
              <a:t>immigration history: </a:t>
            </a:r>
            <a:r>
              <a:rPr lang="en-US" dirty="0" smtClean="0"/>
              <a:t>despite the fact that all Americans (other than the indigenous native peoples—American Indians) are descended from immigrants and however </a:t>
            </a:r>
            <a:r>
              <a:rPr lang="en-US" dirty="0"/>
              <a:t>invaluable to </a:t>
            </a:r>
            <a:r>
              <a:rPr lang="en-US" dirty="0" smtClean="0"/>
              <a:t>the nation’s </a:t>
            </a:r>
            <a:r>
              <a:rPr lang="en-US" dirty="0"/>
              <a:t>economy and </a:t>
            </a:r>
            <a:r>
              <a:rPr lang="en-US" dirty="0" smtClean="0"/>
              <a:t>material comfort they may be, Americans exploit</a:t>
            </a:r>
            <a:r>
              <a:rPr lang="en-US" dirty="0"/>
              <a:t>, marginalize, and particularly now, regard immigrants with suspicion, distrust, and </a:t>
            </a:r>
            <a:r>
              <a:rPr lang="en-US" dirty="0" smtClean="0"/>
              <a:t>hatred.</a:t>
            </a:r>
            <a:endParaRPr lang="en-US" dirty="0"/>
          </a:p>
        </p:txBody>
      </p:sp>
      <p:pic>
        <p:nvPicPr>
          <p:cNvPr id="4" name="Picture 3"/>
          <p:cNvPicPr>
            <a:picLocks noChangeAspect="1"/>
          </p:cNvPicPr>
          <p:nvPr/>
        </p:nvPicPr>
        <p:blipFill>
          <a:blip r:embed="rId2"/>
          <a:stretch>
            <a:fillRect/>
          </a:stretch>
        </p:blipFill>
        <p:spPr>
          <a:xfrm>
            <a:off x="1028700" y="74297"/>
            <a:ext cx="2671763" cy="1937028"/>
          </a:xfrm>
          <a:prstGeom prst="rect">
            <a:avLst/>
          </a:prstGeom>
        </p:spPr>
      </p:pic>
    </p:spTree>
    <p:extLst>
      <p:ext uri="{BB962C8B-B14F-4D97-AF65-F5344CB8AC3E}">
        <p14:creationId xmlns:p14="http://schemas.microsoft.com/office/powerpoint/2010/main" val="3831133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787" y="128588"/>
            <a:ext cx="5157787" cy="985838"/>
          </a:xfrm>
        </p:spPr>
        <p:txBody>
          <a:bodyPr>
            <a:normAutofit/>
          </a:bodyPr>
          <a:lstStyle/>
          <a:p>
            <a:pPr algn="ctr"/>
            <a:r>
              <a:rPr lang="en-US" sz="5400" b="1" dirty="0" smtClean="0"/>
              <a:t>Scandinavians</a:t>
            </a:r>
            <a:endParaRPr lang="en-US" sz="5400" b="1" dirty="0"/>
          </a:p>
        </p:txBody>
      </p:sp>
      <p:sp>
        <p:nvSpPr>
          <p:cNvPr id="3" name="Content Placeholder 2"/>
          <p:cNvSpPr>
            <a:spLocks noGrp="1"/>
          </p:cNvSpPr>
          <p:nvPr>
            <p:ph idx="1"/>
          </p:nvPr>
        </p:nvSpPr>
        <p:spPr>
          <a:xfrm>
            <a:off x="128588" y="128588"/>
            <a:ext cx="4986337" cy="6586537"/>
          </a:xfrm>
        </p:spPr>
        <p:txBody>
          <a:bodyPr>
            <a:normAutofit fontScale="92500" lnSpcReduction="20000"/>
          </a:bodyPr>
          <a:lstStyle/>
          <a:p>
            <a:r>
              <a:rPr lang="en-US" dirty="0" smtClean="0"/>
              <a:t>Scandinavians from Sweden, Norway, Denmark, and Finland arrived in America at the end of the 19</a:t>
            </a:r>
            <a:r>
              <a:rPr lang="en-US" baseline="30000" dirty="0" smtClean="0"/>
              <a:t>th</a:t>
            </a:r>
            <a:r>
              <a:rPr lang="en-US" dirty="0" smtClean="0"/>
              <a:t> Century.</a:t>
            </a:r>
          </a:p>
          <a:p>
            <a:r>
              <a:rPr lang="en-US" dirty="0" smtClean="0"/>
              <a:t>Though </a:t>
            </a:r>
            <a:r>
              <a:rPr lang="en-US" dirty="0"/>
              <a:t>not as numerous as German or Irish immigrants, Scandinavians still arrived in massive numbers. 1,000,000 Swedes (1868–1914), 800,000 Norwegians (1825–1925), 300,000 Danes (1820–1920), and 230,000 Finns (1890–1924) forever transformed the culture of the American Midwest</a:t>
            </a:r>
            <a:r>
              <a:rPr lang="en-US" dirty="0" smtClean="0"/>
              <a:t>.</a:t>
            </a:r>
          </a:p>
          <a:p>
            <a:r>
              <a:rPr lang="en-US" dirty="0"/>
              <a:t>Like the immigrants that came before them, Scandinavians left due to economic reasons (overpopulation, famine, lack of jobs) and came to America because of the social mobility, religious freedom, and available farmland</a:t>
            </a:r>
            <a:r>
              <a:rPr lang="en-US" dirty="0" smtClean="0"/>
              <a:t>.</a:t>
            </a:r>
            <a:endParaRPr lang="en-US" dirty="0"/>
          </a:p>
        </p:txBody>
      </p:sp>
      <p:pic>
        <p:nvPicPr>
          <p:cNvPr id="4" name="Picture 3"/>
          <p:cNvPicPr>
            <a:picLocks noChangeAspect="1"/>
          </p:cNvPicPr>
          <p:nvPr/>
        </p:nvPicPr>
        <p:blipFill>
          <a:blip r:embed="rId2"/>
          <a:stretch>
            <a:fillRect/>
          </a:stretch>
        </p:blipFill>
        <p:spPr>
          <a:xfrm>
            <a:off x="4961677" y="1328738"/>
            <a:ext cx="7061981" cy="5386387"/>
          </a:xfrm>
          <a:prstGeom prst="rect">
            <a:avLst/>
          </a:prstGeom>
        </p:spPr>
      </p:pic>
    </p:spTree>
    <p:extLst>
      <p:ext uri="{BB962C8B-B14F-4D97-AF65-F5344CB8AC3E}">
        <p14:creationId xmlns:p14="http://schemas.microsoft.com/office/powerpoint/2010/main" val="3994757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13" y="665162"/>
            <a:ext cx="5291138" cy="1325563"/>
          </a:xfrm>
        </p:spPr>
        <p:txBody>
          <a:bodyPr>
            <a:normAutofit/>
          </a:bodyPr>
          <a:lstStyle/>
          <a:p>
            <a:pPr algn="ctr"/>
            <a:r>
              <a:rPr lang="en-US" sz="5400" b="1" dirty="0" smtClean="0"/>
              <a:t>Nativist Backlash</a:t>
            </a:r>
            <a:endParaRPr lang="en-US" sz="5400" b="1" dirty="0"/>
          </a:p>
        </p:txBody>
      </p:sp>
      <p:sp>
        <p:nvSpPr>
          <p:cNvPr id="3" name="Content Placeholder 2"/>
          <p:cNvSpPr>
            <a:spLocks noGrp="1"/>
          </p:cNvSpPr>
          <p:nvPr>
            <p:ph idx="1"/>
          </p:nvPr>
        </p:nvSpPr>
        <p:spPr>
          <a:xfrm>
            <a:off x="128587" y="3128963"/>
            <a:ext cx="11857037" cy="3600450"/>
          </a:xfrm>
        </p:spPr>
        <p:txBody>
          <a:bodyPr>
            <a:normAutofit fontScale="92500"/>
          </a:bodyPr>
          <a:lstStyle/>
          <a:p>
            <a:r>
              <a:rPr lang="en-US" dirty="0"/>
              <a:t>The frustration of Protestant nativist groups over the increasing immigration and the growing crisis over slavery were the preconditions for the first anti-immigrant mass movement in American history. </a:t>
            </a:r>
            <a:endParaRPr lang="en-US" dirty="0" smtClean="0"/>
          </a:p>
          <a:p>
            <a:r>
              <a:rPr lang="en-US" dirty="0" smtClean="0"/>
              <a:t>In </a:t>
            </a:r>
            <a:r>
              <a:rPr lang="en-US" dirty="0"/>
              <a:t>the 1830s and 1840s violent anti-Catholic riots occurred, primarily in New England and Philadelphia: in 1834, just outside Boston, a mob burned down an Ursuline convent; and in Philadelphia during the 1840s a number of mobs attacked Catholic churches. </a:t>
            </a:r>
            <a:endParaRPr lang="en-US" dirty="0" smtClean="0"/>
          </a:p>
          <a:p>
            <a:r>
              <a:rPr lang="en-US" dirty="0" smtClean="0"/>
              <a:t>No </a:t>
            </a:r>
            <a:r>
              <a:rPr lang="en-US" dirty="0"/>
              <a:t>organization accepted responsibility, as we say today, but by the early 1850s a new political movement had been born, directed largely against immigrants.</a:t>
            </a:r>
          </a:p>
        </p:txBody>
      </p:sp>
      <p:pic>
        <p:nvPicPr>
          <p:cNvPr id="1026" name="Picture 2" descr="https://upload.wikimedia.org/wikipedia/commons/8/82/Ruins_of_Ursuline_Convent_1834_Riots.jpg"/>
          <p:cNvPicPr>
            <a:picLocks noChangeAspect="1" noChangeArrowheads="1"/>
          </p:cNvPicPr>
          <p:nvPr/>
        </p:nvPicPr>
        <p:blipFill rotWithShape="1">
          <a:blip r:embed="rId2">
            <a:extLst>
              <a:ext uri="{28A0092B-C50C-407E-A947-70E740481C1C}">
                <a14:useLocalDpi xmlns:a14="http://schemas.microsoft.com/office/drawing/2010/main" val="0"/>
              </a:ext>
            </a:extLst>
          </a:blip>
          <a:srcRect t="40126"/>
          <a:stretch/>
        </p:blipFill>
        <p:spPr bwMode="auto">
          <a:xfrm>
            <a:off x="6270625" y="142874"/>
            <a:ext cx="5715000" cy="2868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567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4664" y="122237"/>
            <a:ext cx="7072312" cy="1349375"/>
          </a:xfrm>
        </p:spPr>
        <p:txBody>
          <a:bodyPr>
            <a:normAutofit/>
          </a:bodyPr>
          <a:lstStyle/>
          <a:p>
            <a:pPr algn="ctr"/>
            <a:r>
              <a:rPr lang="en-US" sz="6000" b="1" dirty="0" smtClean="0"/>
              <a:t>Nativist Backlash</a:t>
            </a:r>
            <a:endParaRPr lang="en-US" sz="6000" b="1" dirty="0"/>
          </a:p>
        </p:txBody>
      </p:sp>
      <p:sp>
        <p:nvSpPr>
          <p:cNvPr id="3" name="Content Placeholder 2"/>
          <p:cNvSpPr>
            <a:spLocks noGrp="1"/>
          </p:cNvSpPr>
          <p:nvPr>
            <p:ph idx="1"/>
          </p:nvPr>
        </p:nvSpPr>
        <p:spPr>
          <a:xfrm>
            <a:off x="142875" y="1471613"/>
            <a:ext cx="11887200" cy="5272086"/>
          </a:xfrm>
        </p:spPr>
        <p:txBody>
          <a:bodyPr>
            <a:normAutofit fontScale="85000" lnSpcReduction="20000"/>
          </a:bodyPr>
          <a:lstStyle/>
          <a:p>
            <a:r>
              <a:rPr lang="en-US" dirty="0" smtClean="0"/>
              <a:t>The </a:t>
            </a:r>
            <a:r>
              <a:rPr lang="en-US" dirty="0"/>
              <a:t>Know-Nothings, as contemporary opponents and later historians called them, were members of a secret Protestant fraternal organization, the Order of the Star-Spangled Banner, whose members had to be native-born white Protestants who took an oath to "[resist] the insidious policy of the Church of Rome, and all other foreign influences against the institutions of our country, by placing in all offices in the gift of the people, whether by election or by appointment, none but native-born Protestant citizens." Members of the Order were instructed to reply "</a:t>
            </a:r>
            <a:r>
              <a:rPr lang="en-US" b="1" dirty="0"/>
              <a:t>I know nothing</a:t>
            </a:r>
            <a:r>
              <a:rPr lang="en-US" dirty="0"/>
              <a:t>" to any questions about the organization.</a:t>
            </a:r>
          </a:p>
          <a:p>
            <a:r>
              <a:rPr lang="en-US" dirty="0"/>
              <a:t>It had a meteoric rise, growing from just </a:t>
            </a:r>
            <a:r>
              <a:rPr lang="en-US" dirty="0" smtClean="0"/>
              <a:t>43 </a:t>
            </a:r>
            <a:r>
              <a:rPr lang="en-US" dirty="0"/>
              <a:t>members to more than a million in a little over two years. A million white males represented almost one-eighth of the nation's potential electorate (in 1852 just some 6 million men voted for president). It is therefore no surprise that anti-immigrant candidates did well in the elections of 1854 and 1855, electing eight governors, more than a hundred congressmen, the mayors of Boston, Philadelphia, and Chicago, and thousands of other local officials. </a:t>
            </a:r>
            <a:endParaRPr lang="en-US" dirty="0" smtClean="0"/>
          </a:p>
          <a:p>
            <a:r>
              <a:rPr lang="en-US" dirty="0" smtClean="0"/>
              <a:t>Many </a:t>
            </a:r>
            <a:r>
              <a:rPr lang="en-US" dirty="0"/>
              <a:t>states enacted anti-immigrant statutes in this period. In Massachusetts, for example, naturalized citizens were denied the vote until two years after they became citizens, an act that particularly outraged Abraham Lincoln. The movement's national agenda included lengthening the period required </a:t>
            </a:r>
            <a:r>
              <a:rPr lang="en-US" dirty="0" smtClean="0"/>
              <a:t>for naturalization </a:t>
            </a:r>
            <a:r>
              <a:rPr lang="en-US" dirty="0"/>
              <a:t>from 5</a:t>
            </a:r>
            <a:r>
              <a:rPr lang="en-US" dirty="0" smtClean="0"/>
              <a:t> </a:t>
            </a:r>
            <a:r>
              <a:rPr lang="en-US" dirty="0"/>
              <a:t>to </a:t>
            </a:r>
            <a:r>
              <a:rPr lang="en-US" dirty="0" smtClean="0"/>
              <a:t>14, </a:t>
            </a:r>
            <a:r>
              <a:rPr lang="en-US" dirty="0"/>
              <a:t>various proposals to limit immigration, and a constitutional amendment barring foreign-born citizens from holding any public </a:t>
            </a:r>
            <a:r>
              <a:rPr lang="en-US" dirty="0" smtClean="0"/>
              <a:t>office.</a:t>
            </a:r>
            <a:endParaRPr lang="en-US" dirty="0"/>
          </a:p>
        </p:txBody>
      </p:sp>
      <p:pic>
        <p:nvPicPr>
          <p:cNvPr id="4" name="Picture 3"/>
          <p:cNvPicPr>
            <a:picLocks noChangeAspect="1"/>
          </p:cNvPicPr>
          <p:nvPr/>
        </p:nvPicPr>
        <p:blipFill>
          <a:blip r:embed="rId2"/>
          <a:stretch>
            <a:fillRect/>
          </a:stretch>
        </p:blipFill>
        <p:spPr>
          <a:xfrm>
            <a:off x="689169" y="101204"/>
            <a:ext cx="2325494" cy="1331345"/>
          </a:xfrm>
          <a:prstGeom prst="rect">
            <a:avLst/>
          </a:prstGeom>
        </p:spPr>
      </p:pic>
    </p:spTree>
    <p:extLst>
      <p:ext uri="{BB962C8B-B14F-4D97-AF65-F5344CB8AC3E}">
        <p14:creationId xmlns:p14="http://schemas.microsoft.com/office/powerpoint/2010/main" val="2542344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101203"/>
            <a:ext cx="8401051" cy="1513285"/>
          </a:xfrm>
        </p:spPr>
        <p:txBody>
          <a:bodyPr>
            <a:noAutofit/>
          </a:bodyPr>
          <a:lstStyle/>
          <a:p>
            <a:pPr algn="ctr"/>
            <a:r>
              <a:rPr lang="en-US" sz="5400" b="1" dirty="0" smtClean="0"/>
              <a:t>Know Nothings</a:t>
            </a:r>
            <a:endParaRPr lang="en-US" sz="5400" b="1" dirty="0"/>
          </a:p>
        </p:txBody>
      </p:sp>
      <p:sp>
        <p:nvSpPr>
          <p:cNvPr id="3" name="Content Placeholder 2"/>
          <p:cNvSpPr>
            <a:spLocks noGrp="1"/>
          </p:cNvSpPr>
          <p:nvPr>
            <p:ph idx="1"/>
          </p:nvPr>
        </p:nvSpPr>
        <p:spPr>
          <a:xfrm>
            <a:off x="138111" y="1947863"/>
            <a:ext cx="8977313" cy="4795836"/>
          </a:xfrm>
        </p:spPr>
        <p:txBody>
          <a:bodyPr>
            <a:normAutofit fontScale="85000" lnSpcReduction="20000"/>
          </a:bodyPr>
          <a:lstStyle/>
          <a:p>
            <a:r>
              <a:rPr lang="en-US" dirty="0"/>
              <a:t>Emboldened by its electoral success, the Order formed the American Party in 1840 and in 1856 ran ex-President Millard Fillmore for president on a platform that ignored the slavery issue but included anti-immigrant planks. </a:t>
            </a:r>
          </a:p>
          <a:p>
            <a:r>
              <a:rPr lang="en-US" dirty="0"/>
              <a:t>Fillmore got more than 800,000 votes, </a:t>
            </a:r>
            <a:r>
              <a:rPr lang="en-US" dirty="0" smtClean="0"/>
              <a:t>21.5% of </a:t>
            </a:r>
            <a:r>
              <a:rPr lang="en-US" dirty="0"/>
              <a:t>the electorate, but carried only the state of </a:t>
            </a:r>
            <a:r>
              <a:rPr lang="en-US" dirty="0" smtClean="0"/>
              <a:t>Maryland and finished </a:t>
            </a:r>
            <a:r>
              <a:rPr lang="en-US" dirty="0"/>
              <a:t>behind Democrat James Buchanan (45.3%) and Californian John C. Fremont, the nominee of a new party (Republicans) who won 33.1%.</a:t>
            </a:r>
          </a:p>
          <a:p>
            <a:r>
              <a:rPr lang="en-US" dirty="0" smtClean="0"/>
              <a:t>The </a:t>
            </a:r>
            <a:r>
              <a:rPr lang="en-US" dirty="0"/>
              <a:t>American Party collapsed and, by 1860, so had the Know-Nothing movement. </a:t>
            </a:r>
            <a:endParaRPr lang="en-US" dirty="0" smtClean="0"/>
          </a:p>
          <a:p>
            <a:r>
              <a:rPr lang="en-US" dirty="0" smtClean="0"/>
              <a:t>The </a:t>
            </a:r>
            <a:r>
              <a:rPr lang="en-US" dirty="0"/>
              <a:t>Civil War years, in which immigrant soldiers fought for both the Union and the Confederacy, often in ethnic regiments or smaller units, ended, for a time, the anti-immigrant furor. </a:t>
            </a:r>
            <a:endParaRPr lang="en-US" dirty="0" smtClean="0"/>
          </a:p>
          <a:p>
            <a:r>
              <a:rPr lang="en-US" dirty="0" smtClean="0"/>
              <a:t>The </a:t>
            </a:r>
            <a:r>
              <a:rPr lang="en-US" dirty="0"/>
              <a:t>Know-Nothings did not achieve any of their agenda, but they serve as an exemplar of one kind of anti-immigrant movement: one whose major objection to immigrants is their religion</a:t>
            </a:r>
            <a:r>
              <a:rPr lang="en-US" dirty="0" smtClean="0"/>
              <a:t>.</a:t>
            </a:r>
            <a:endParaRPr lang="en-US" dirty="0"/>
          </a:p>
        </p:txBody>
      </p:sp>
      <p:pic>
        <p:nvPicPr>
          <p:cNvPr id="6" name="Picture 5"/>
          <p:cNvPicPr>
            <a:picLocks noChangeAspect="1"/>
          </p:cNvPicPr>
          <p:nvPr/>
        </p:nvPicPr>
        <p:blipFill>
          <a:blip r:embed="rId2"/>
          <a:stretch>
            <a:fillRect/>
          </a:stretch>
        </p:blipFill>
        <p:spPr>
          <a:xfrm>
            <a:off x="8986838" y="0"/>
            <a:ext cx="3028947" cy="6717135"/>
          </a:xfrm>
          <a:prstGeom prst="rect">
            <a:avLst/>
          </a:prstGeom>
        </p:spPr>
      </p:pic>
    </p:spTree>
    <p:extLst>
      <p:ext uri="{BB962C8B-B14F-4D97-AF65-F5344CB8AC3E}">
        <p14:creationId xmlns:p14="http://schemas.microsoft.com/office/powerpoint/2010/main" val="353986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475" y="150812"/>
            <a:ext cx="8429625" cy="1949451"/>
          </a:xfrm>
        </p:spPr>
        <p:txBody>
          <a:bodyPr>
            <a:normAutofit/>
          </a:bodyPr>
          <a:lstStyle/>
          <a:p>
            <a:pPr algn="ctr"/>
            <a:r>
              <a:rPr lang="en-US" sz="5400" b="1" dirty="0" smtClean="0"/>
              <a:t>“New Wave” Immigration Era </a:t>
            </a:r>
            <a:br>
              <a:rPr lang="en-US" sz="5400" b="1" dirty="0" smtClean="0"/>
            </a:br>
            <a:r>
              <a:rPr lang="en-US" sz="5400" b="1" dirty="0" smtClean="0"/>
              <a:t>(1880-1924)</a:t>
            </a:r>
            <a:endParaRPr lang="en-US" sz="5400" b="1" dirty="0"/>
          </a:p>
        </p:txBody>
      </p:sp>
      <p:sp>
        <p:nvSpPr>
          <p:cNvPr id="3" name="Content Placeholder 2"/>
          <p:cNvSpPr>
            <a:spLocks noGrp="1"/>
          </p:cNvSpPr>
          <p:nvPr>
            <p:ph idx="1"/>
          </p:nvPr>
        </p:nvSpPr>
        <p:spPr>
          <a:xfrm>
            <a:off x="100013" y="2486025"/>
            <a:ext cx="11930062" cy="4257674"/>
          </a:xfrm>
        </p:spPr>
        <p:txBody>
          <a:bodyPr>
            <a:normAutofit fontScale="92500" lnSpcReduction="10000"/>
          </a:bodyPr>
          <a:lstStyle/>
          <a:p>
            <a:r>
              <a:rPr lang="en-US" dirty="0" smtClean="0"/>
              <a:t>Starting in the 1880s, a “new wave” of immigration took place.</a:t>
            </a:r>
          </a:p>
          <a:p>
            <a:r>
              <a:rPr lang="en-US" dirty="0" smtClean="0"/>
              <a:t>Unlike their light-skinned predecessors who immigrated from northwest Europe, the darker-skinned new wave came </a:t>
            </a:r>
            <a:r>
              <a:rPr lang="en-US" dirty="0"/>
              <a:t>from Southern and Eastern </a:t>
            </a:r>
            <a:r>
              <a:rPr lang="en-US" dirty="0" smtClean="0"/>
              <a:t>Europe. </a:t>
            </a:r>
            <a:r>
              <a:rPr lang="en-US" dirty="0"/>
              <a:t>This difference in origin, language, and </a:t>
            </a:r>
            <a:r>
              <a:rPr lang="en-US" dirty="0" smtClean="0"/>
              <a:t>ethnicity—including the color of their skin—meant </a:t>
            </a:r>
            <a:r>
              <a:rPr lang="en-US" dirty="0"/>
              <a:t>they stood out more than the previous generation of immigrants. </a:t>
            </a:r>
            <a:endParaRPr lang="en-US" dirty="0" smtClean="0"/>
          </a:p>
          <a:p>
            <a:r>
              <a:rPr lang="en-US" dirty="0" smtClean="0"/>
              <a:t>They arrived as America shifted from an agrarian to an industrial nation.</a:t>
            </a:r>
          </a:p>
          <a:p>
            <a:r>
              <a:rPr lang="en-US" dirty="0"/>
              <a:t>S</a:t>
            </a:r>
            <a:r>
              <a:rPr lang="en-US" dirty="0" smtClean="0"/>
              <a:t>outhern Italians settled in the East Coast and worked in factories.</a:t>
            </a:r>
          </a:p>
          <a:p>
            <a:r>
              <a:rPr lang="en-US" dirty="0"/>
              <a:t>E</a:t>
            </a:r>
            <a:r>
              <a:rPr lang="en-US" dirty="0" smtClean="0"/>
              <a:t>astern Europeans (predominately </a:t>
            </a:r>
            <a:r>
              <a:rPr lang="en-US" dirty="0"/>
              <a:t>from Austria- Hungary, Poland, and </a:t>
            </a:r>
            <a:r>
              <a:rPr lang="en-US" dirty="0" smtClean="0"/>
              <a:t>Russia) left for different reasons. Many </a:t>
            </a:r>
            <a:r>
              <a:rPr lang="en-US" dirty="0"/>
              <a:t>of these immigrants were Jewish and driven </a:t>
            </a:r>
            <a:r>
              <a:rPr lang="en-US" dirty="0" smtClean="0"/>
              <a:t>out due </a:t>
            </a:r>
            <a:r>
              <a:rPr lang="en-US" dirty="0"/>
              <a:t>to increasing religious persecution. </a:t>
            </a:r>
            <a:r>
              <a:rPr lang="en-US" dirty="0" smtClean="0"/>
              <a:t>Most came through Ellis Island (which opened in 1892) and </a:t>
            </a:r>
            <a:r>
              <a:rPr lang="en-US" dirty="0"/>
              <a:t>settled </a:t>
            </a:r>
            <a:r>
              <a:rPr lang="en-US" dirty="0" smtClean="0"/>
              <a:t>in </a:t>
            </a:r>
            <a:r>
              <a:rPr lang="en-US" dirty="0"/>
              <a:t>the lower east side of </a:t>
            </a:r>
            <a:r>
              <a:rPr lang="en-US" dirty="0" smtClean="0"/>
              <a:t>Manhattan. </a:t>
            </a:r>
            <a:endParaRPr lang="en-US" dirty="0"/>
          </a:p>
        </p:txBody>
      </p:sp>
      <p:pic>
        <p:nvPicPr>
          <p:cNvPr id="5" name="Picture 4"/>
          <p:cNvPicPr>
            <a:picLocks noChangeAspect="1"/>
          </p:cNvPicPr>
          <p:nvPr/>
        </p:nvPicPr>
        <p:blipFill>
          <a:blip r:embed="rId2"/>
          <a:stretch>
            <a:fillRect/>
          </a:stretch>
        </p:blipFill>
        <p:spPr>
          <a:xfrm>
            <a:off x="9004401" y="150812"/>
            <a:ext cx="2994190" cy="2635251"/>
          </a:xfrm>
          <a:prstGeom prst="rect">
            <a:avLst/>
          </a:prstGeom>
        </p:spPr>
      </p:pic>
    </p:spTree>
    <p:extLst>
      <p:ext uri="{BB962C8B-B14F-4D97-AF65-F5344CB8AC3E}">
        <p14:creationId xmlns:p14="http://schemas.microsoft.com/office/powerpoint/2010/main" val="1310680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9400"/>
            <a:ext cx="6134100" cy="1935163"/>
          </a:xfrm>
        </p:spPr>
        <p:txBody>
          <a:bodyPr>
            <a:normAutofit/>
          </a:bodyPr>
          <a:lstStyle/>
          <a:p>
            <a:pPr algn="ctr"/>
            <a:r>
              <a:rPr lang="en-US" sz="5400" b="1" dirty="0" smtClean="0"/>
              <a:t>Shift from Religion to Race &amp; Ethnicity</a:t>
            </a:r>
            <a:endParaRPr lang="en-US" sz="5400" b="1" dirty="0"/>
          </a:p>
        </p:txBody>
      </p:sp>
      <p:sp>
        <p:nvSpPr>
          <p:cNvPr id="3" name="Content Placeholder 2"/>
          <p:cNvSpPr>
            <a:spLocks noGrp="1"/>
          </p:cNvSpPr>
          <p:nvPr>
            <p:ph idx="1"/>
          </p:nvPr>
        </p:nvSpPr>
        <p:spPr>
          <a:xfrm>
            <a:off x="128588" y="2457449"/>
            <a:ext cx="11887200" cy="4271963"/>
          </a:xfrm>
        </p:spPr>
        <p:txBody>
          <a:bodyPr>
            <a:normAutofit fontScale="92500" lnSpcReduction="20000"/>
          </a:bodyPr>
          <a:lstStyle/>
          <a:p>
            <a:r>
              <a:rPr lang="en-US" dirty="0"/>
              <a:t>The depression-scarred 1890s saw a minor reprise of organized anti-Catholicism. </a:t>
            </a:r>
            <a:endParaRPr lang="en-US" dirty="0" smtClean="0"/>
          </a:p>
          <a:p>
            <a:r>
              <a:rPr lang="en-US" dirty="0" smtClean="0"/>
              <a:t>The </a:t>
            </a:r>
            <a:r>
              <a:rPr lang="en-US" dirty="0"/>
              <a:t>short-lived American Protective Association, founded in Iowa in 1887 by a still-obscure man named Henry Bowers, had its greatest appeal in the rural Midwest and the Pacific Northwest. </a:t>
            </a:r>
            <a:endParaRPr lang="en-US" dirty="0" smtClean="0"/>
          </a:p>
          <a:p>
            <a:r>
              <a:rPr lang="en-US" dirty="0" smtClean="0"/>
              <a:t>Its </a:t>
            </a:r>
            <a:r>
              <a:rPr lang="en-US" dirty="0"/>
              <a:t>political agenda was similar to that of the Know-Nothings, but it had little national impact and faded with the return of relative prosperity around </a:t>
            </a:r>
            <a:r>
              <a:rPr lang="en-US" dirty="0" smtClean="0"/>
              <a:t>1900.</a:t>
            </a:r>
          </a:p>
          <a:p>
            <a:r>
              <a:rPr lang="en-US" dirty="0" smtClean="0"/>
              <a:t>Yet</a:t>
            </a:r>
            <a:r>
              <a:rPr lang="en-US" dirty="0"/>
              <a:t>, religious prejudices against Catholics and Jews continued to be an important element of many subsequent anti-immigrant movements, though never again at their core. </a:t>
            </a:r>
            <a:endParaRPr lang="en-US" dirty="0" smtClean="0"/>
          </a:p>
          <a:p>
            <a:r>
              <a:rPr lang="en-US" dirty="0" smtClean="0"/>
              <a:t>In </a:t>
            </a:r>
            <a:r>
              <a:rPr lang="en-US" dirty="0"/>
              <a:t>the post-Civil War years that core was provided first by race and then by </a:t>
            </a:r>
            <a:r>
              <a:rPr lang="en-US" dirty="0" smtClean="0"/>
              <a:t>ethnicity</a:t>
            </a:r>
            <a:r>
              <a:rPr lang="en-US" dirty="0"/>
              <a:t> </a:t>
            </a:r>
            <a:r>
              <a:rPr lang="en-US" dirty="0" smtClean="0"/>
              <a:t>as the </a:t>
            </a:r>
            <a:r>
              <a:rPr lang="en-US" dirty="0"/>
              <a:t>issue of Chinese immigration </a:t>
            </a:r>
            <a:r>
              <a:rPr lang="en-US" dirty="0" smtClean="0"/>
              <a:t>became nationally prominent. </a:t>
            </a:r>
            <a:r>
              <a:rPr lang="en-US" dirty="0"/>
              <a:t>This, along with the turmoil of </a:t>
            </a:r>
            <a:r>
              <a:rPr lang="en-US" dirty="0" smtClean="0"/>
              <a:t>Reconstruction, helped </a:t>
            </a:r>
            <a:r>
              <a:rPr lang="en-US" dirty="0"/>
              <a:t>to focus anti-immigrant sentiments on race rather than </a:t>
            </a:r>
            <a:r>
              <a:rPr lang="en-US" dirty="0" smtClean="0"/>
              <a:t>religion.</a:t>
            </a:r>
            <a:endParaRPr lang="en-US" dirty="0"/>
          </a:p>
        </p:txBody>
      </p:sp>
      <p:pic>
        <p:nvPicPr>
          <p:cNvPr id="4" name="Picture 3"/>
          <p:cNvPicPr>
            <a:picLocks noChangeAspect="1"/>
          </p:cNvPicPr>
          <p:nvPr/>
        </p:nvPicPr>
        <p:blipFill>
          <a:blip r:embed="rId2"/>
          <a:stretch>
            <a:fillRect/>
          </a:stretch>
        </p:blipFill>
        <p:spPr>
          <a:xfrm>
            <a:off x="7248891" y="124302"/>
            <a:ext cx="3609610" cy="2218848"/>
          </a:xfrm>
          <a:prstGeom prst="rect">
            <a:avLst/>
          </a:prstGeom>
        </p:spPr>
      </p:pic>
    </p:spTree>
    <p:extLst>
      <p:ext uri="{BB962C8B-B14F-4D97-AF65-F5344CB8AC3E}">
        <p14:creationId xmlns:p14="http://schemas.microsoft.com/office/powerpoint/2010/main" val="3652793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7962"/>
            <a:ext cx="10515600" cy="835025"/>
          </a:xfrm>
        </p:spPr>
        <p:txBody>
          <a:bodyPr>
            <a:normAutofit/>
          </a:bodyPr>
          <a:lstStyle/>
          <a:p>
            <a:pPr algn="ctr"/>
            <a:r>
              <a:rPr lang="en-US" sz="5400" b="1" dirty="0" smtClean="0"/>
              <a:t>Further Reading</a:t>
            </a:r>
            <a:endParaRPr lang="en-US" sz="5400" b="1" dirty="0"/>
          </a:p>
        </p:txBody>
      </p:sp>
      <p:sp>
        <p:nvSpPr>
          <p:cNvPr id="3" name="Content Placeholder 2"/>
          <p:cNvSpPr>
            <a:spLocks noGrp="1"/>
          </p:cNvSpPr>
          <p:nvPr>
            <p:ph idx="1"/>
          </p:nvPr>
        </p:nvSpPr>
        <p:spPr>
          <a:xfrm>
            <a:off x="166687" y="4376737"/>
            <a:ext cx="11858625" cy="2376487"/>
          </a:xfrm>
        </p:spPr>
        <p:txBody>
          <a:bodyPr/>
          <a:lstStyle/>
          <a:p>
            <a:r>
              <a:rPr lang="en-US" dirty="0" smtClean="0"/>
              <a:t>Daniels, Roger. 2005. </a:t>
            </a:r>
            <a:r>
              <a:rPr lang="en-US" i="1" dirty="0"/>
              <a:t>Guarding the Golden Door: American Immigration Policy and Immigrants since </a:t>
            </a:r>
            <a:r>
              <a:rPr lang="en-US" i="1" dirty="0" smtClean="0"/>
              <a:t>1882</a:t>
            </a:r>
            <a:r>
              <a:rPr lang="en-US" dirty="0" smtClean="0"/>
              <a:t>. Hill &amp; Wang.</a:t>
            </a:r>
          </a:p>
          <a:p>
            <a:r>
              <a:rPr lang="en-US" dirty="0" smtClean="0"/>
              <a:t>Daniels, Roger. 2002. </a:t>
            </a:r>
            <a:r>
              <a:rPr lang="en-US" i="1" dirty="0"/>
              <a:t>Coming to America: A History of Immigration and Ethnicity in American </a:t>
            </a:r>
            <a:r>
              <a:rPr lang="en-US" i="1" dirty="0" smtClean="0"/>
              <a:t>Life</a:t>
            </a:r>
            <a:r>
              <a:rPr lang="en-US" dirty="0" smtClean="0"/>
              <a:t>, 2</a:t>
            </a:r>
            <a:r>
              <a:rPr lang="en-US" baseline="30000" dirty="0" smtClean="0"/>
              <a:t>nd</a:t>
            </a:r>
            <a:r>
              <a:rPr lang="en-US" dirty="0" smtClean="0"/>
              <a:t> ed. Harper.  </a:t>
            </a:r>
          </a:p>
          <a:p>
            <a:r>
              <a:rPr lang="en-US" dirty="0" smtClean="0"/>
              <a:t>Gerber, David. 2011. </a:t>
            </a:r>
            <a:r>
              <a:rPr lang="en-US" i="1" dirty="0" smtClean="0"/>
              <a:t>American Immigration: A Very Short Introduction</a:t>
            </a:r>
            <a:r>
              <a:rPr lang="en-US" dirty="0" smtClean="0"/>
              <a:t>. Oxford.</a:t>
            </a:r>
            <a:endParaRPr lang="en-US" dirty="0"/>
          </a:p>
        </p:txBody>
      </p:sp>
      <p:pic>
        <p:nvPicPr>
          <p:cNvPr id="5" name="Picture 4"/>
          <p:cNvPicPr>
            <a:picLocks noChangeAspect="1"/>
          </p:cNvPicPr>
          <p:nvPr/>
        </p:nvPicPr>
        <p:blipFill>
          <a:blip r:embed="rId2"/>
          <a:stretch>
            <a:fillRect/>
          </a:stretch>
        </p:blipFill>
        <p:spPr>
          <a:xfrm>
            <a:off x="3457573" y="1170780"/>
            <a:ext cx="5276851" cy="3078163"/>
          </a:xfrm>
          <a:prstGeom prst="rect">
            <a:avLst/>
          </a:prstGeom>
        </p:spPr>
      </p:pic>
    </p:spTree>
    <p:extLst>
      <p:ext uri="{BB962C8B-B14F-4D97-AF65-F5344CB8AC3E}">
        <p14:creationId xmlns:p14="http://schemas.microsoft.com/office/powerpoint/2010/main" val="949118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0814"/>
            <a:ext cx="10515600" cy="977900"/>
          </a:xfrm>
        </p:spPr>
        <p:txBody>
          <a:bodyPr>
            <a:normAutofit/>
          </a:bodyPr>
          <a:lstStyle/>
          <a:p>
            <a:pPr algn="ctr"/>
            <a:r>
              <a:rPr lang="en-US" sz="6000" b="1" dirty="0" smtClean="0"/>
              <a:t>American Immigration Eras</a:t>
            </a:r>
            <a:endParaRPr lang="en-US" sz="6000" b="1" dirty="0"/>
          </a:p>
        </p:txBody>
      </p:sp>
      <p:sp>
        <p:nvSpPr>
          <p:cNvPr id="3" name="Content Placeholder 2"/>
          <p:cNvSpPr>
            <a:spLocks noGrp="1"/>
          </p:cNvSpPr>
          <p:nvPr>
            <p:ph sz="half" idx="1"/>
          </p:nvPr>
        </p:nvSpPr>
        <p:spPr>
          <a:xfrm>
            <a:off x="2862261" y="1285875"/>
            <a:ext cx="6386513" cy="3500437"/>
          </a:xfrm>
        </p:spPr>
        <p:txBody>
          <a:bodyPr>
            <a:normAutofit fontScale="85000" lnSpcReduction="20000"/>
          </a:bodyPr>
          <a:lstStyle/>
          <a:p>
            <a:pPr marL="0" indent="0">
              <a:buNone/>
            </a:pPr>
            <a:r>
              <a:rPr lang="en-US" sz="4300" dirty="0" smtClean="0"/>
              <a:t>I. OPEN BORDERS</a:t>
            </a:r>
          </a:p>
          <a:p>
            <a:pPr lvl="1"/>
            <a:r>
              <a:rPr lang="en-US" sz="3900" dirty="0" smtClean="0"/>
              <a:t>Colonial Era (1600-1776)</a:t>
            </a:r>
          </a:p>
          <a:p>
            <a:pPr lvl="1"/>
            <a:r>
              <a:rPr lang="en-US" sz="3900" dirty="0" smtClean="0"/>
              <a:t>Old Wave Era (1840-1879)</a:t>
            </a:r>
          </a:p>
          <a:p>
            <a:pPr marL="0" indent="0">
              <a:buNone/>
            </a:pPr>
            <a:r>
              <a:rPr lang="en-US" sz="4300" dirty="0" smtClean="0"/>
              <a:t>II. CLOSED BORDERS</a:t>
            </a:r>
            <a:endParaRPr lang="en-US" sz="4300" dirty="0"/>
          </a:p>
          <a:p>
            <a:pPr lvl="1"/>
            <a:r>
              <a:rPr lang="en-US" sz="3900" dirty="0" smtClean="0"/>
              <a:t>New Wave Era (1882-1924)</a:t>
            </a:r>
          </a:p>
          <a:p>
            <a:pPr lvl="1"/>
            <a:r>
              <a:rPr lang="en-US" sz="3900" dirty="0" smtClean="0"/>
              <a:t>Restrictive Era (1924-1965)</a:t>
            </a:r>
          </a:p>
          <a:p>
            <a:pPr marL="0" indent="0">
              <a:buNone/>
            </a:pPr>
            <a:r>
              <a:rPr lang="en-US" sz="4300" dirty="0" smtClean="0"/>
              <a:t>III. Liberalizing Era (1965-2016?)</a:t>
            </a:r>
          </a:p>
          <a:p>
            <a:pPr lvl="1"/>
            <a:endParaRPr lang="en-US" dirty="0"/>
          </a:p>
        </p:txBody>
      </p:sp>
      <p:sp>
        <p:nvSpPr>
          <p:cNvPr id="4" name="Content Placeholder 3"/>
          <p:cNvSpPr>
            <a:spLocks noGrp="1"/>
          </p:cNvSpPr>
          <p:nvPr>
            <p:ph sz="half" idx="2"/>
          </p:nvPr>
        </p:nvSpPr>
        <p:spPr>
          <a:xfrm>
            <a:off x="152399" y="4986338"/>
            <a:ext cx="11806239" cy="1685925"/>
          </a:xfrm>
        </p:spPr>
        <p:txBody>
          <a:bodyPr>
            <a:normAutofit fontScale="85000" lnSpcReduction="20000"/>
          </a:bodyPr>
          <a:lstStyle/>
          <a:p>
            <a:r>
              <a:rPr lang="en-US" sz="3000" dirty="0" smtClean="0"/>
              <a:t>While historians have generally classified the “new wave” era of southern and eastern European immigrants as part of the initial period of essentially open borders, more recent scholarship argues that the major shift in American immigration policy happened in 1882 with the exclusion of Chinese immigrants and subsequent restrictive actions prior to 1924.</a:t>
            </a:r>
          </a:p>
          <a:p>
            <a:endParaRPr lang="en-US" dirty="0"/>
          </a:p>
        </p:txBody>
      </p:sp>
    </p:spTree>
    <p:extLst>
      <p:ext uri="{BB962C8B-B14F-4D97-AF65-F5344CB8AC3E}">
        <p14:creationId xmlns:p14="http://schemas.microsoft.com/office/powerpoint/2010/main" val="1492077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74"/>
            <a:ext cx="3808998" cy="1325563"/>
          </a:xfrm>
        </p:spPr>
        <p:txBody>
          <a:bodyPr>
            <a:normAutofit/>
          </a:bodyPr>
          <a:lstStyle/>
          <a:p>
            <a:pPr algn="ctr"/>
            <a:r>
              <a:rPr lang="en-US" sz="4200" b="1" dirty="0" smtClean="0"/>
              <a:t>First Immigrants: British Colonists</a:t>
            </a:r>
            <a:endParaRPr lang="en-US" sz="4200" b="1" dirty="0"/>
          </a:p>
        </p:txBody>
      </p:sp>
      <p:sp>
        <p:nvSpPr>
          <p:cNvPr id="3" name="Content Placeholder 2"/>
          <p:cNvSpPr>
            <a:spLocks noGrp="1"/>
          </p:cNvSpPr>
          <p:nvPr>
            <p:ph idx="1"/>
          </p:nvPr>
        </p:nvSpPr>
        <p:spPr>
          <a:xfrm>
            <a:off x="142876" y="1571626"/>
            <a:ext cx="3429000" cy="5172074"/>
          </a:xfrm>
        </p:spPr>
        <p:txBody>
          <a:bodyPr>
            <a:normAutofit/>
          </a:bodyPr>
          <a:lstStyle/>
          <a:p>
            <a:r>
              <a:rPr lang="en-US" dirty="0" smtClean="0"/>
              <a:t>British colonists were the first American immigrants.</a:t>
            </a:r>
          </a:p>
          <a:p>
            <a:r>
              <a:rPr lang="en-US" dirty="0" smtClean="0"/>
              <a:t>They arrived on the East Coast in the 16</a:t>
            </a:r>
            <a:r>
              <a:rPr lang="en-US" baseline="30000" dirty="0" smtClean="0"/>
              <a:t>th</a:t>
            </a:r>
            <a:r>
              <a:rPr lang="en-US" dirty="0" smtClean="0"/>
              <a:t> and 17</a:t>
            </a:r>
            <a:r>
              <a:rPr lang="en-US" baseline="30000" dirty="0" smtClean="0"/>
              <a:t>th</a:t>
            </a:r>
            <a:r>
              <a:rPr lang="en-US" dirty="0" smtClean="0"/>
              <a:t> Centuries.</a:t>
            </a:r>
          </a:p>
          <a:p>
            <a:r>
              <a:rPr lang="en-US" dirty="0" smtClean="0"/>
              <a:t>They came for economic opportunity and religious freedom.</a:t>
            </a:r>
          </a:p>
          <a:p>
            <a:endParaRPr lang="en-US" dirty="0"/>
          </a:p>
        </p:txBody>
      </p:sp>
      <p:pic>
        <p:nvPicPr>
          <p:cNvPr id="4" name="Picture 3"/>
          <p:cNvPicPr>
            <a:picLocks noChangeAspect="1"/>
          </p:cNvPicPr>
          <p:nvPr/>
        </p:nvPicPr>
        <p:blipFill>
          <a:blip r:embed="rId2"/>
          <a:stretch>
            <a:fillRect/>
          </a:stretch>
        </p:blipFill>
        <p:spPr>
          <a:xfrm>
            <a:off x="3808998" y="142874"/>
            <a:ext cx="8244890" cy="6472239"/>
          </a:xfrm>
          <a:prstGeom prst="rect">
            <a:avLst/>
          </a:prstGeom>
        </p:spPr>
      </p:pic>
    </p:spTree>
    <p:extLst>
      <p:ext uri="{BB962C8B-B14F-4D97-AF65-F5344CB8AC3E}">
        <p14:creationId xmlns:p14="http://schemas.microsoft.com/office/powerpoint/2010/main" val="2956629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13" y="190499"/>
            <a:ext cx="4586287" cy="1395413"/>
          </a:xfrm>
        </p:spPr>
        <p:txBody>
          <a:bodyPr>
            <a:normAutofit/>
          </a:bodyPr>
          <a:lstStyle/>
          <a:p>
            <a:pPr algn="ctr"/>
            <a:r>
              <a:rPr lang="en-US" sz="5400" b="1" dirty="0" smtClean="0"/>
              <a:t>African Slaves</a:t>
            </a:r>
            <a:endParaRPr lang="en-US" sz="5400" b="1" dirty="0"/>
          </a:p>
        </p:txBody>
      </p:sp>
      <p:sp>
        <p:nvSpPr>
          <p:cNvPr id="3" name="Content Placeholder 2"/>
          <p:cNvSpPr>
            <a:spLocks noGrp="1"/>
          </p:cNvSpPr>
          <p:nvPr>
            <p:ph idx="1"/>
          </p:nvPr>
        </p:nvSpPr>
        <p:spPr>
          <a:xfrm>
            <a:off x="114300" y="4286250"/>
            <a:ext cx="11882438" cy="2443162"/>
          </a:xfrm>
        </p:spPr>
        <p:txBody>
          <a:bodyPr>
            <a:normAutofit/>
          </a:bodyPr>
          <a:lstStyle/>
          <a:p>
            <a:r>
              <a:rPr lang="en-US" dirty="0"/>
              <a:t>African slaves were forcibly </a:t>
            </a:r>
            <a:r>
              <a:rPr lang="en-US" dirty="0" smtClean="0"/>
              <a:t>brought to colonial America </a:t>
            </a:r>
            <a:r>
              <a:rPr lang="en-US" dirty="0"/>
              <a:t>in the 17</a:t>
            </a:r>
            <a:r>
              <a:rPr lang="en-US" baseline="30000" dirty="0"/>
              <a:t>th</a:t>
            </a:r>
            <a:r>
              <a:rPr lang="en-US" dirty="0"/>
              <a:t> and 18</a:t>
            </a:r>
            <a:r>
              <a:rPr lang="en-US" baseline="30000" dirty="0"/>
              <a:t>th</a:t>
            </a:r>
            <a:r>
              <a:rPr lang="en-US" dirty="0"/>
              <a:t> </a:t>
            </a:r>
            <a:r>
              <a:rPr lang="en-US" dirty="0" smtClean="0"/>
              <a:t>Centuries. </a:t>
            </a:r>
          </a:p>
          <a:p>
            <a:r>
              <a:rPr lang="en-US" dirty="0"/>
              <a:t>At the founding, 1 out of every 5 people in the U.S. was of African descent.</a:t>
            </a:r>
          </a:p>
          <a:p>
            <a:r>
              <a:rPr lang="en-US" dirty="0" smtClean="0"/>
              <a:t>In total, half a million African slaves had been sent to North America and the U.S. before 1808.</a:t>
            </a:r>
          </a:p>
        </p:txBody>
      </p:sp>
      <p:pic>
        <p:nvPicPr>
          <p:cNvPr id="4" name="Picture 3"/>
          <p:cNvPicPr>
            <a:picLocks noChangeAspect="1"/>
          </p:cNvPicPr>
          <p:nvPr/>
        </p:nvPicPr>
        <p:blipFill>
          <a:blip r:embed="rId2"/>
          <a:stretch>
            <a:fillRect/>
          </a:stretch>
        </p:blipFill>
        <p:spPr>
          <a:xfrm>
            <a:off x="5086351" y="140315"/>
            <a:ext cx="6910388" cy="4045456"/>
          </a:xfrm>
          <a:prstGeom prst="rect">
            <a:avLst/>
          </a:prstGeom>
        </p:spPr>
      </p:pic>
      <p:pic>
        <p:nvPicPr>
          <p:cNvPr id="5" name="Picture 4"/>
          <p:cNvPicPr>
            <a:picLocks noChangeAspect="1"/>
          </p:cNvPicPr>
          <p:nvPr/>
        </p:nvPicPr>
        <p:blipFill>
          <a:blip r:embed="rId3"/>
          <a:stretch>
            <a:fillRect/>
          </a:stretch>
        </p:blipFill>
        <p:spPr>
          <a:xfrm>
            <a:off x="214313" y="1700212"/>
            <a:ext cx="4743450" cy="2371725"/>
          </a:xfrm>
          <a:prstGeom prst="rect">
            <a:avLst/>
          </a:prstGeom>
        </p:spPr>
      </p:pic>
    </p:spTree>
    <p:extLst>
      <p:ext uri="{BB962C8B-B14F-4D97-AF65-F5344CB8AC3E}">
        <p14:creationId xmlns:p14="http://schemas.microsoft.com/office/powerpoint/2010/main" val="3112409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75" y="114301"/>
            <a:ext cx="6615113" cy="1700211"/>
          </a:xfrm>
        </p:spPr>
        <p:txBody>
          <a:bodyPr>
            <a:normAutofit/>
          </a:bodyPr>
          <a:lstStyle/>
          <a:p>
            <a:pPr algn="ctr"/>
            <a:r>
              <a:rPr lang="en-US" b="1" dirty="0" smtClean="0"/>
              <a:t>Declaration of Independence </a:t>
            </a:r>
            <a:br>
              <a:rPr lang="en-US" b="1" dirty="0" smtClean="0"/>
            </a:br>
            <a:r>
              <a:rPr lang="en-US" b="1" dirty="0" smtClean="0"/>
              <a:t>(1776)</a:t>
            </a:r>
            <a:endParaRPr lang="en-US" b="1" dirty="0"/>
          </a:p>
        </p:txBody>
      </p:sp>
      <p:sp>
        <p:nvSpPr>
          <p:cNvPr id="3" name="Content Placeholder 2"/>
          <p:cNvSpPr>
            <a:spLocks noGrp="1"/>
          </p:cNvSpPr>
          <p:nvPr>
            <p:ph idx="1"/>
          </p:nvPr>
        </p:nvSpPr>
        <p:spPr>
          <a:xfrm>
            <a:off x="142875" y="1814513"/>
            <a:ext cx="6743700" cy="4900612"/>
          </a:xfrm>
        </p:spPr>
        <p:txBody>
          <a:bodyPr>
            <a:normAutofit fontScale="92500"/>
          </a:bodyPr>
          <a:lstStyle/>
          <a:p>
            <a:r>
              <a:rPr lang="en-US" sz="3200" dirty="0"/>
              <a:t>The </a:t>
            </a:r>
            <a:r>
              <a:rPr lang="en-US" sz="3200" dirty="0" smtClean="0"/>
              <a:t>founding generation </a:t>
            </a:r>
            <a:r>
              <a:rPr lang="en-US" sz="3200" dirty="0"/>
              <a:t>knew that continued immigration was vital to help fill their largely empty new nation. </a:t>
            </a:r>
          </a:p>
          <a:p>
            <a:r>
              <a:rPr lang="en-US" sz="3200" dirty="0"/>
              <a:t>The Declaration of Independence’s list of complaints against King George III included the charge that the king had "endeavored to prevent the population of these States ... obstructing the laws for the naturalization of foreigners [and] refusing to pass others to encourage their migration hither." </a:t>
            </a:r>
          </a:p>
          <a:p>
            <a:endParaRPr lang="en-US" dirty="0"/>
          </a:p>
        </p:txBody>
      </p:sp>
      <p:pic>
        <p:nvPicPr>
          <p:cNvPr id="5" name="Picture 4"/>
          <p:cNvPicPr>
            <a:picLocks noChangeAspect="1"/>
          </p:cNvPicPr>
          <p:nvPr/>
        </p:nvPicPr>
        <p:blipFill>
          <a:blip r:embed="rId2"/>
          <a:stretch>
            <a:fillRect/>
          </a:stretch>
        </p:blipFill>
        <p:spPr>
          <a:xfrm>
            <a:off x="6986589" y="130127"/>
            <a:ext cx="4962524" cy="6607326"/>
          </a:xfrm>
          <a:prstGeom prst="rect">
            <a:avLst/>
          </a:prstGeom>
        </p:spPr>
      </p:pic>
    </p:spTree>
    <p:extLst>
      <p:ext uri="{BB962C8B-B14F-4D97-AF65-F5344CB8AC3E}">
        <p14:creationId xmlns:p14="http://schemas.microsoft.com/office/powerpoint/2010/main" val="2014905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3" y="100013"/>
            <a:ext cx="11779408" cy="614362"/>
          </a:xfrm>
        </p:spPr>
        <p:txBody>
          <a:bodyPr>
            <a:noAutofit/>
          </a:bodyPr>
          <a:lstStyle/>
          <a:p>
            <a:pPr algn="ctr"/>
            <a:r>
              <a:rPr lang="en-US" sz="3600" b="1" dirty="0" smtClean="0"/>
              <a:t>George Washington’s Address to Irish Immigrants (1783)</a:t>
            </a:r>
            <a:endParaRPr lang="en-US" sz="3600" b="1" dirty="0"/>
          </a:p>
        </p:txBody>
      </p:sp>
      <p:sp>
        <p:nvSpPr>
          <p:cNvPr id="3" name="Content Placeholder 2"/>
          <p:cNvSpPr>
            <a:spLocks noGrp="1"/>
          </p:cNvSpPr>
          <p:nvPr>
            <p:ph idx="1"/>
          </p:nvPr>
        </p:nvSpPr>
        <p:spPr>
          <a:xfrm>
            <a:off x="114300" y="714375"/>
            <a:ext cx="7572375" cy="6000750"/>
          </a:xfrm>
        </p:spPr>
        <p:txBody>
          <a:bodyPr>
            <a:normAutofit fontScale="85000" lnSpcReduction="10000"/>
          </a:bodyPr>
          <a:lstStyle/>
          <a:p>
            <a:r>
              <a:rPr lang="en-US" dirty="0"/>
              <a:t>Washington, addressing an association of Irish immigrants just after the battle of Yorktown, said:</a:t>
            </a:r>
          </a:p>
          <a:p>
            <a:r>
              <a:rPr lang="en-US" dirty="0" smtClean="0"/>
              <a:t>“The </a:t>
            </a:r>
            <a:r>
              <a:rPr lang="en-US" dirty="0"/>
              <a:t>bosom of America is open to receive not only the opulent and respectable stranger, but the oppressed and persecuted of all nations and religions, whom we shall welcome to participate in all of our rights and privileges, if by decency and propriety of conduct they appear to merit the </a:t>
            </a:r>
            <a:r>
              <a:rPr lang="en-US" dirty="0" smtClean="0"/>
              <a:t>enjoyment.”</a:t>
            </a:r>
          </a:p>
          <a:p>
            <a:r>
              <a:rPr lang="en-US" dirty="0" smtClean="0"/>
              <a:t>Later, President Washington wrote John Adams in 1794: </a:t>
            </a:r>
            <a:r>
              <a:rPr lang="en-US" dirty="0"/>
              <a:t>“My opinion with respect to emigration, is, that except of useful Mechanics and some particular descriptions of men or professions, there is no need of encouragement: while the policy or advantage of its taking place in a body (I mean the settling of them in a body) may be much questioned; for, by so doing, they retain the Language, habits and principles (good or bad) which they bring with them. Whereas by an intermixture with our people, they, or their descendants, get assimilated to our customs, measures and laws: in a word, soon become one people.” </a:t>
            </a:r>
            <a:r>
              <a:rPr lang="en-US" dirty="0" smtClean="0"/>
              <a:t> </a:t>
            </a:r>
            <a:endParaRPr lang="en-US" dirty="0"/>
          </a:p>
        </p:txBody>
      </p:sp>
      <p:pic>
        <p:nvPicPr>
          <p:cNvPr id="4" name="Picture 3"/>
          <p:cNvPicPr>
            <a:picLocks noChangeAspect="1"/>
          </p:cNvPicPr>
          <p:nvPr/>
        </p:nvPicPr>
        <p:blipFill>
          <a:blip r:embed="rId2"/>
          <a:stretch>
            <a:fillRect/>
          </a:stretch>
        </p:blipFill>
        <p:spPr>
          <a:xfrm>
            <a:off x="7862855" y="942975"/>
            <a:ext cx="4188016" cy="5772150"/>
          </a:xfrm>
          <a:prstGeom prst="rect">
            <a:avLst/>
          </a:prstGeom>
        </p:spPr>
      </p:pic>
    </p:spTree>
    <p:extLst>
      <p:ext uri="{BB962C8B-B14F-4D97-AF65-F5344CB8AC3E}">
        <p14:creationId xmlns:p14="http://schemas.microsoft.com/office/powerpoint/2010/main" val="1795307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8589"/>
            <a:ext cx="10515600" cy="928686"/>
          </a:xfrm>
        </p:spPr>
        <p:txBody>
          <a:bodyPr>
            <a:normAutofit/>
          </a:bodyPr>
          <a:lstStyle/>
          <a:p>
            <a:pPr algn="ctr"/>
            <a:r>
              <a:rPr lang="en-US" sz="4800" b="1" dirty="0" smtClean="0"/>
              <a:t>Thomas Jefferson on Immigration (1785)</a:t>
            </a:r>
            <a:endParaRPr lang="en-US" sz="4800" b="1" dirty="0"/>
          </a:p>
        </p:txBody>
      </p:sp>
      <p:sp>
        <p:nvSpPr>
          <p:cNvPr id="3" name="Content Placeholder 2"/>
          <p:cNvSpPr>
            <a:spLocks noGrp="1"/>
          </p:cNvSpPr>
          <p:nvPr>
            <p:ph idx="1"/>
          </p:nvPr>
        </p:nvSpPr>
        <p:spPr>
          <a:xfrm>
            <a:off x="4257675" y="1057275"/>
            <a:ext cx="7786687" cy="5686425"/>
          </a:xfrm>
        </p:spPr>
        <p:txBody>
          <a:bodyPr>
            <a:normAutofit fontScale="85000" lnSpcReduction="10000"/>
          </a:bodyPr>
          <a:lstStyle/>
          <a:p>
            <a:r>
              <a:rPr lang="en-US" dirty="0"/>
              <a:t>“[Immigrants] will bring with them the principles of the governments they leave, imbibed in their early youth; or, if able to throw them off, it will be in exchange for an unbounded licentiousness, passing, as is usual, from one extreme to another. It would be a miracle were they to stop precisely at the point of temperate liberty. These principles, with their language, they will transmit to their children. In proportion to their numbers, they will share with us the legislation. They will infuse into it their spirit, warp and bias its direction, and render it a heterogeneous, incoherent, distracted mass…. </a:t>
            </a:r>
            <a:endParaRPr lang="en-US" dirty="0" smtClean="0"/>
          </a:p>
          <a:p>
            <a:r>
              <a:rPr lang="en-US" dirty="0" smtClean="0"/>
              <a:t>If </a:t>
            </a:r>
            <a:r>
              <a:rPr lang="en-US" dirty="0"/>
              <a:t>[immigrants] come of themselves, </a:t>
            </a:r>
            <a:r>
              <a:rPr lang="en-US" dirty="0" smtClean="0"/>
              <a:t>they </a:t>
            </a:r>
            <a:r>
              <a:rPr lang="en-US" dirty="0"/>
              <a:t>are entitled to all the rights of citizenship: but I doubt the expediency of inviting them by extraordinary encouragements. I mean not that these doubts should be extended to the importation of useful artificers [skilled craftsmen or inventors]. The policy of that measure depends on very different considerations. Spare no expense in obtaining them.” </a:t>
            </a:r>
          </a:p>
        </p:txBody>
      </p:sp>
      <p:pic>
        <p:nvPicPr>
          <p:cNvPr id="4" name="Picture 3"/>
          <p:cNvPicPr>
            <a:picLocks noChangeAspect="1"/>
          </p:cNvPicPr>
          <p:nvPr/>
        </p:nvPicPr>
        <p:blipFill>
          <a:blip r:embed="rId2"/>
          <a:stretch>
            <a:fillRect/>
          </a:stretch>
        </p:blipFill>
        <p:spPr>
          <a:xfrm>
            <a:off x="109537" y="1281112"/>
            <a:ext cx="4052524" cy="4848225"/>
          </a:xfrm>
          <a:prstGeom prst="rect">
            <a:avLst/>
          </a:prstGeom>
        </p:spPr>
      </p:pic>
    </p:spTree>
    <p:extLst>
      <p:ext uri="{BB962C8B-B14F-4D97-AF65-F5344CB8AC3E}">
        <p14:creationId xmlns:p14="http://schemas.microsoft.com/office/powerpoint/2010/main" val="2179510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591300" cy="1963738"/>
          </a:xfrm>
        </p:spPr>
        <p:txBody>
          <a:bodyPr>
            <a:noAutofit/>
          </a:bodyPr>
          <a:lstStyle/>
          <a:p>
            <a:pPr algn="ctr"/>
            <a:r>
              <a:rPr lang="en-US" sz="5400" b="1" dirty="0" smtClean="0"/>
              <a:t>U.S. Constitution (1787)</a:t>
            </a:r>
            <a:endParaRPr lang="en-US" sz="5400" b="1" dirty="0"/>
          </a:p>
        </p:txBody>
      </p:sp>
      <p:sp>
        <p:nvSpPr>
          <p:cNvPr id="3" name="Content Placeholder 2"/>
          <p:cNvSpPr>
            <a:spLocks noGrp="1"/>
          </p:cNvSpPr>
          <p:nvPr>
            <p:ph idx="1"/>
          </p:nvPr>
        </p:nvSpPr>
        <p:spPr>
          <a:xfrm>
            <a:off x="209550" y="3243263"/>
            <a:ext cx="11863388" cy="3457574"/>
          </a:xfrm>
        </p:spPr>
        <p:txBody>
          <a:bodyPr>
            <a:normAutofit fontScale="85000" lnSpcReduction="10000"/>
          </a:bodyPr>
          <a:lstStyle/>
          <a:p>
            <a:r>
              <a:rPr lang="en-US" dirty="0"/>
              <a:t>Eleven years after the Declaration, the authors of the Constitution clearly had immigration in mind when they provided that Congress should "establish a uniform rule of naturalization" (Article I, Section 8) and made immigrants eligible for all federal offices save president and vice president. </a:t>
            </a:r>
          </a:p>
          <a:p>
            <a:r>
              <a:rPr lang="en-US" dirty="0"/>
              <a:t>They also protected the foreign slave trade, a major source of immigration, by prohibiting interference with it for twenty years (Article 1, Section 9). </a:t>
            </a:r>
            <a:endParaRPr lang="en-US" dirty="0" smtClean="0"/>
          </a:p>
          <a:p>
            <a:r>
              <a:rPr lang="en-US" dirty="0" smtClean="0"/>
              <a:t>When </a:t>
            </a:r>
            <a:r>
              <a:rPr lang="en-US" dirty="0"/>
              <a:t>that period expired, Congress, at President Jefferson's invitation, promptly made that trade illegal, but did not interfere with either the domestic slave trade or slavery itself. </a:t>
            </a:r>
            <a:endParaRPr lang="en-US" dirty="0" smtClean="0"/>
          </a:p>
          <a:p>
            <a:r>
              <a:rPr lang="en-US" dirty="0" smtClean="0"/>
              <a:t>The </a:t>
            </a:r>
            <a:r>
              <a:rPr lang="en-US" dirty="0"/>
              <a:t>approximately 50,000 slaves smuggled into the </a:t>
            </a:r>
            <a:r>
              <a:rPr lang="en-US" dirty="0" smtClean="0"/>
              <a:t>U.S. </a:t>
            </a:r>
            <a:r>
              <a:rPr lang="en-US" dirty="0"/>
              <a:t>after 1808 became the first illegal immigrants</a:t>
            </a:r>
            <a:r>
              <a:rPr lang="en-US" dirty="0" smtClean="0"/>
              <a:t>.</a:t>
            </a:r>
            <a:endParaRPr lang="en-US" dirty="0"/>
          </a:p>
        </p:txBody>
      </p:sp>
      <p:pic>
        <p:nvPicPr>
          <p:cNvPr id="4" name="Picture 3"/>
          <p:cNvPicPr>
            <a:picLocks noChangeAspect="1"/>
          </p:cNvPicPr>
          <p:nvPr/>
        </p:nvPicPr>
        <p:blipFill>
          <a:blip r:embed="rId2"/>
          <a:stretch>
            <a:fillRect/>
          </a:stretch>
        </p:blipFill>
        <p:spPr>
          <a:xfrm>
            <a:off x="7629524" y="111919"/>
            <a:ext cx="4212911" cy="2996433"/>
          </a:xfrm>
          <a:prstGeom prst="rect">
            <a:avLst/>
          </a:prstGeom>
        </p:spPr>
      </p:pic>
    </p:spTree>
    <p:extLst>
      <p:ext uri="{BB962C8B-B14F-4D97-AF65-F5344CB8AC3E}">
        <p14:creationId xmlns:p14="http://schemas.microsoft.com/office/powerpoint/2010/main" val="25625676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The History of Immigration and Citizenship in the United States:  Open Border Era&amp;quot;&quot;/&gt;&lt;property id=&quot;20307&quot; value=&quot;256&quot;/&gt;&lt;/object&gt;&lt;object type=&quot;3&quot; unique_id=&quot;10256&quot;&gt;&lt;property id=&quot;20148&quot; value=&quot;5&quot;/&gt;&lt;property id=&quot;20300&quot; value=&quot;Slide 2 - &amp;quot;Introduction&amp;quot;&quot;/&gt;&lt;property id=&quot;20307&quot; value=&quot;257&quot;/&gt;&lt;/object&gt;&lt;object type=&quot;3&quot; unique_id=&quot;10257&quot;&gt;&lt;property id=&quot;20148&quot; value=&quot;5&quot;/&gt;&lt;property id=&quot;20300&quot; value=&quot;Slide 14 - &amp;quot;Antebellum Immigration&amp;quot;&quot;/&gt;&lt;property id=&quot;20307&quot; value=&quot;258&quot;/&gt;&lt;/object&gt;&lt;object type=&quot;3&quot; unique_id=&quot;10771&quot;&gt;&lt;property id=&quot;20148&quot; value=&quot;5&quot;/&gt;&lt;property id=&quot;20300&quot; value=&quot;Slide 4 - &amp;quot;First Immigrants: British Colonists&amp;quot;&quot;/&gt;&lt;property id=&quot;20307&quot; value=&quot;278&quot;/&gt;&lt;/object&gt;&lt;object type=&quot;3&quot; unique_id=&quot;10772&quot;&gt;&lt;property id=&quot;20148&quot; value=&quot;5&quot;/&gt;&lt;property id=&quot;20300&quot; value=&quot;Slide 5 - &amp;quot;African Slaves&amp;quot;&quot;/&gt;&lt;property id=&quot;20307&quot; value=&quot;279&quot;/&gt;&lt;/object&gt;&lt;object type=&quot;3&quot; unique_id=&quot;18960&quot;&gt;&lt;property id=&quot;20148&quot; value=&quot;5&quot;/&gt;&lt;property id=&quot;20300&quot; value=&quot;Slide 16 - &amp;quot;Irish&amp;quot;&quot;/&gt;&lt;property id=&quot;20307&quot; value=&quot;288&quot;/&gt;&lt;/object&gt;&lt;object type=&quot;3&quot; unique_id=&quot;18961&quot;&gt;&lt;property id=&quot;20148&quot; value=&quot;5&quot;/&gt;&lt;property id=&quot;20300&quot; value=&quot;Slide 17 - &amp;quot; Irish&amp;quot;&quot;/&gt;&lt;property id=&quot;20307&quot; value=&quot;287&quot;/&gt;&lt;/object&gt;&lt;object type=&quot;3&quot; unique_id=&quot;18962&quot;&gt;&lt;property id=&quot;20148&quot; value=&quot;5&quot;/&gt;&lt;property id=&quot;20300&quot; value=&quot;Slide 18 - &amp;quot;Germans&amp;quot;&quot;/&gt;&lt;property id=&quot;20307&quot; value=&quot;289&quot;/&gt;&lt;/object&gt;&lt;object type=&quot;3&quot; unique_id=&quot;19138&quot;&gt;&lt;property id=&quot;20148&quot; value=&quot;5&quot;/&gt;&lt;property id=&quot;20300&quot; value=&quot;Slide 19 - &amp;quot;Germans&amp;quot;&quot;/&gt;&lt;property id=&quot;20307&quot; value=&quot;290&quot;/&gt;&lt;/object&gt;&lt;object type=&quot;3&quot; unique_id=&quot;19429&quot;&gt;&lt;property id=&quot;20148&quot; value=&quot;5&quot;/&gt;&lt;property id=&quot;20300&quot; value=&quot;Slide 20 - &amp;quot;Scandinavians&amp;quot;&quot;/&gt;&lt;property id=&quot;20307&quot; value=&quot;292&quot;/&gt;&lt;/object&gt;&lt;object type=&quot;3&quot; unique_id=&quot;19579&quot;&gt;&lt;property id=&quot;20148&quot; value=&quot;5&quot;/&gt;&lt;property id=&quot;20300&quot; value=&quot;Slide 23 - &amp;quot;Know Nothings&amp;quot;&quot;/&gt;&lt;property id=&quot;20307&quot; value=&quot;294&quot;/&gt;&lt;/object&gt;&lt;object type=&quot;3&quot; unique_id=&quot;20030&quot;&gt;&lt;property id=&quot;20148&quot; value=&quot;5&quot;/&gt;&lt;property id=&quot;20300&quot; value=&quot;Slide 3 - &amp;quot;American Immigration Eras&amp;quot;&quot;/&gt;&lt;property id=&quot;20307&quot; value=&quot;299&quot;/&gt;&lt;/object&gt;&lt;object type=&quot;3&quot; unique_id=&quot;22338&quot;&gt;&lt;property id=&quot;20148&quot; value=&quot;5&quot;/&gt;&lt;property id=&quot;20300&quot; value=&quot;Slide 10 - &amp;quot;Naturalization Act (1790)&amp;quot;&quot;/&gt;&lt;property id=&quot;20307&quot; value=&quot;300&quot;/&gt;&lt;/object&gt;&lt;object type=&quot;3&quot; unique_id=&quot;22339&quot;&gt;&lt;property id=&quot;20148&quot; value=&quot;5&quot;/&gt;&lt;property id=&quot;20300&quot; value=&quot;Slide 15 - &amp;quot;Post-Civil War Amendments  (1865-1868)&amp;quot;&quot;/&gt;&lt;property id=&quot;20307&quot; value=&quot;301&quot;/&gt;&lt;/object&gt;&lt;object type=&quot;3&quot; unique_id=&quot;23204&quot;&gt;&lt;property id=&quot;20148&quot; value=&quot;5&quot;/&gt;&lt;property id=&quot;20300&quot; value=&quot;Slide 26 - &amp;quot;Further Reading&amp;quot;&quot;/&gt;&lt;property id=&quot;20307&quot; value=&quot;302&quot;/&gt;&lt;/object&gt;&lt;object type=&quot;3&quot; unique_id=&quot;23752&quot;&gt;&lt;property id=&quot;20148&quot; value=&quot;5&quot;/&gt;&lt;property id=&quot;20300&quot; value=&quot;Slide 6 - &amp;quot;Declaration of Independence  (1776)&amp;quot;&quot;/&gt;&lt;property id=&quot;20307&quot; value=&quot;304&quot;/&gt;&lt;/object&gt;&lt;object type=&quot;3&quot; unique_id=&quot;23753&quot;&gt;&lt;property id=&quot;20148&quot; value=&quot;5&quot;/&gt;&lt;property id=&quot;20300&quot; value=&quot;Slide 7 - &amp;quot;George Washington’s Address to Irish Immigrants (1783)&amp;quot;&quot;/&gt;&lt;property id=&quot;20307&quot; value=&quot;306&quot;/&gt;&lt;/object&gt;&lt;object type=&quot;3&quot; unique_id=&quot;23754&quot;&gt;&lt;property id=&quot;20148&quot; value=&quot;5&quot;/&gt;&lt;property id=&quot;20300&quot; value=&quot;Slide 9 - &amp;quot;U.S. Constitution (1787)&amp;quot;&quot;/&gt;&lt;property id=&quot;20307&quot; value=&quot;305&quot;/&gt;&lt;/object&gt;&lt;object type=&quot;3&quot; unique_id=&quot;23755&quot;&gt;&lt;property id=&quot;20148&quot; value=&quot;5&quot;/&gt;&lt;property id=&quot;20300&quot; value=&quot;Slide 11 - &amp;quot;Alien and Sedition Acts (1798)&amp;quot;&quot;/&gt;&lt;property id=&quot;20307&quot; value=&quot;307&quot;/&gt;&lt;/object&gt;&lt;object type=&quot;3&quot; unique_id=&quot;24583&quot;&gt;&lt;property id=&quot;20148&quot; value=&quot;5&quot;/&gt;&lt;property id=&quot;20300&quot; value=&quot;Slide 21 - &amp;quot;Nativist Backlash&amp;quot;&quot;/&gt;&lt;property id=&quot;20307&quot; value=&quot;309&quot;/&gt;&lt;/object&gt;&lt;object type=&quot;3&quot; unique_id=&quot;24584&quot;&gt;&lt;property id=&quot;20148&quot; value=&quot;5&quot;/&gt;&lt;property id=&quot;20300&quot; value=&quot;Slide 22 - &amp;quot;Nativist Backlash&amp;quot;&quot;/&gt;&lt;property id=&quot;20307&quot; value=&quot;311&quot;/&gt;&lt;/object&gt;&lt;object type=&quot;3&quot; unique_id=&quot;24586&quot;&gt;&lt;property id=&quot;20148&quot; value=&quot;5&quot;/&gt;&lt;property id=&quot;20300&quot; value=&quot;Slide 24 - &amp;quot;“New Wave” Immigration Era  (1880-1924)&amp;quot;&quot;/&gt;&lt;property id=&quot;20307&quot; value=&quot;310&quot;/&gt;&lt;/object&gt;&lt;object type=&quot;3&quot; unique_id=&quot;25494&quot;&gt;&lt;property id=&quot;20148&quot; value=&quot;5&quot;/&gt;&lt;property id=&quot;20300&quot; value=&quot;Slide 25 - &amp;quot;Shift from Religion to Race &amp;amp; Ethnicity&amp;quot;&quot;/&gt;&lt;property id=&quot;20307&quot; value=&quot;312&quot;/&gt;&lt;/object&gt;&lt;object type=&quot;3&quot; unique_id=&quot;25785&quot;&gt;&lt;property id=&quot;20148&quot; value=&quot;5&quot;/&gt;&lt;property id=&quot;20300&quot; value=&quot;Slide 8 - &amp;quot;Thomas Jefferson on Immigration (1785)&amp;quot;&quot;/&gt;&lt;property id=&quot;20307&quot; value=&quot;313&quot;/&gt;&lt;/object&gt;&lt;object type=&quot;3&quot; unique_id=&quot;25897&quot;&gt;&lt;property id=&quot;20148&quot; value=&quot;5&quot;/&gt;&lt;property id=&quot;20300&quot; value=&quot;Slide 12 - &amp;quot;President Thomas Jefferson’s First Annual Address to Congress (1801) &amp;quot;&quot;/&gt;&lt;property id=&quot;20307&quot; value=&quot;314&quot;/&gt;&lt;/object&gt;&lt;object type=&quot;3&quot; unique_id=&quot;25898&quot;&gt;&lt;property id=&quot;20148&quot; value=&quot;5&quot;/&gt;&lt;property id=&quot;20300&quot; value=&quot;Slide 13 - &amp;quot;Alexander Hamilton’s response to Jefferson’s Address (1802)&amp;quot;&quot;/&gt;&lt;property id=&quot;20307&quot; value=&quot;315&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5174</TotalTime>
  <Words>3158</Words>
  <Application>Microsoft Office PowerPoint</Application>
  <PresentationFormat>Widescreen</PresentationFormat>
  <Paragraphs>131</Paragraphs>
  <Slides>26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The History of Immigration and Citizenship in the United States:  Open Border Era</vt:lpstr>
      <vt:lpstr>Introduction</vt:lpstr>
      <vt:lpstr>American Immigration Eras</vt:lpstr>
      <vt:lpstr>First Immigrants: British Colonists</vt:lpstr>
      <vt:lpstr>African Slaves</vt:lpstr>
      <vt:lpstr>Declaration of Independence  (1776)</vt:lpstr>
      <vt:lpstr>George Washington’s Address to Irish Immigrants (1783)</vt:lpstr>
      <vt:lpstr>Thomas Jefferson on Immigration (1785)</vt:lpstr>
      <vt:lpstr>U.S. Constitution (1787)</vt:lpstr>
      <vt:lpstr>Naturalization Act (1790)</vt:lpstr>
      <vt:lpstr>Alien and Sedition Acts (1798)</vt:lpstr>
      <vt:lpstr>President Thomas Jefferson’s First Annual Address to Congress (1801) </vt:lpstr>
      <vt:lpstr>Alexander Hamilton’s response to Jefferson’s Address (1802)</vt:lpstr>
      <vt:lpstr>Antebellum Immigration</vt:lpstr>
      <vt:lpstr>Post-Civil War Amendments  (1865-1868)</vt:lpstr>
      <vt:lpstr>Irish</vt:lpstr>
      <vt:lpstr> Irish</vt:lpstr>
      <vt:lpstr>Germans</vt:lpstr>
      <vt:lpstr>Germans</vt:lpstr>
      <vt:lpstr>Scandinavians</vt:lpstr>
      <vt:lpstr>Nativist Backlash</vt:lpstr>
      <vt:lpstr>Nativist Backlash</vt:lpstr>
      <vt:lpstr>Know Nothings</vt:lpstr>
      <vt:lpstr>“New Wave” Immigration Era  (1880-1924)</vt:lpstr>
      <vt:lpstr>Shift from Religion to Race &amp; Ethnicity</vt:lpstr>
      <vt:lpstr>Further Reading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History of Immigration and Citizenship in the United States</dc:title>
  <dc:creator>Artemus Ward</dc:creator>
  <cp:lastModifiedBy>Artemus Ward</cp:lastModifiedBy>
  <cp:revision>130</cp:revision>
  <dcterms:created xsi:type="dcterms:W3CDTF">2017-09-12T15:59:02Z</dcterms:created>
  <dcterms:modified xsi:type="dcterms:W3CDTF">2017-10-24T19:06:59Z</dcterms:modified>
</cp:coreProperties>
</file>